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handoutMasterIdLst>
    <p:handoutMasterId r:id="rId29"/>
  </p:handoutMasterIdLst>
  <p:sldIdLst>
    <p:sldId id="256" r:id="rId2"/>
    <p:sldId id="514" r:id="rId3"/>
    <p:sldId id="516" r:id="rId4"/>
    <p:sldId id="502" r:id="rId5"/>
    <p:sldId id="515" r:id="rId6"/>
    <p:sldId id="517" r:id="rId7"/>
    <p:sldId id="518" r:id="rId8"/>
    <p:sldId id="519" r:id="rId9"/>
    <p:sldId id="520" r:id="rId10"/>
    <p:sldId id="521" r:id="rId11"/>
    <p:sldId id="522" r:id="rId12"/>
    <p:sldId id="523" r:id="rId13"/>
    <p:sldId id="543" r:id="rId14"/>
    <p:sldId id="544" r:id="rId15"/>
    <p:sldId id="545" r:id="rId16"/>
    <p:sldId id="546" r:id="rId17"/>
    <p:sldId id="524" r:id="rId18"/>
    <p:sldId id="526" r:id="rId19"/>
    <p:sldId id="528" r:id="rId20"/>
    <p:sldId id="527" r:id="rId21"/>
    <p:sldId id="547" r:id="rId22"/>
    <p:sldId id="529" r:id="rId23"/>
    <p:sldId id="530" r:id="rId24"/>
    <p:sldId id="533" r:id="rId25"/>
    <p:sldId id="532" r:id="rId26"/>
    <p:sldId id="548" r:id="rId2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4DB"/>
    <a:srgbClr val="FFDFA3"/>
    <a:srgbClr val="EEA420"/>
    <a:srgbClr val="7DA939"/>
    <a:srgbClr val="365561"/>
    <a:srgbClr val="B82320"/>
    <a:srgbClr val="A66125"/>
    <a:srgbClr val="6294A8"/>
    <a:srgbClr val="27404A"/>
    <a:srgbClr val="6288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18" autoAdjust="0"/>
    <p:restoredTop sz="64273" autoAdjust="0"/>
  </p:normalViewPr>
  <p:slideViewPr>
    <p:cSldViewPr>
      <p:cViewPr varScale="1">
        <p:scale>
          <a:sx n="48" d="100"/>
          <a:sy n="48" d="100"/>
        </p:scale>
        <p:origin x="1770" y="4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latin typeface="Arial" panose="020B0604020202020204" pitchFamily="34" charset="0"/>
                <a:cs typeface="Arial" panose="020B0604020202020204" pitchFamily="34" charset="0"/>
              </a:rPr>
              <a:t>Dr. Weeks Elementary 3-year</a:t>
            </a:r>
            <a:r>
              <a:rPr lang="en-US" sz="2000" b="1" baseline="0" dirty="0">
                <a:latin typeface="Arial" panose="020B0604020202020204" pitchFamily="34" charset="0"/>
                <a:cs typeface="Arial" panose="020B0604020202020204" pitchFamily="34" charset="0"/>
              </a:rPr>
              <a:t> Discipline Data</a:t>
            </a:r>
            <a:endParaRPr lang="en-US" sz="2000" b="1" dirty="0">
              <a:latin typeface="Arial" panose="020B0604020202020204" pitchFamily="34" charset="0"/>
              <a:cs typeface="Arial" panose="020B0604020202020204" pitchFamily="34" charset="0"/>
            </a:endParaRPr>
          </a:p>
        </c:rich>
      </c:tx>
      <c:layout>
        <c:manualLayout>
          <c:xMode val="edge"/>
          <c:yMode val="edge"/>
          <c:x val="0.29128571428571426"/>
          <c:y val="3.9062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Sheet1!$I$1</c:f>
              <c:strCache>
                <c:ptCount val="1"/>
                <c:pt idx="0">
                  <c:v>2013-14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Sheet1!$H$2:$H$5</c:f>
              <c:strCache>
                <c:ptCount val="4"/>
                <c:pt idx="0">
                  <c:v>Referrals</c:v>
                </c:pt>
                <c:pt idx="1">
                  <c:v>OSS</c:v>
                </c:pt>
                <c:pt idx="2">
                  <c:v>ISS</c:v>
                </c:pt>
                <c:pt idx="3">
                  <c:v>Combined Suspension</c:v>
                </c:pt>
              </c:strCache>
            </c:strRef>
          </c:cat>
          <c:val>
            <c:numRef>
              <c:f>Sheet1!$I$2:$I$5</c:f>
              <c:numCache>
                <c:formatCode>General</c:formatCode>
                <c:ptCount val="4"/>
                <c:pt idx="0">
                  <c:v>985</c:v>
                </c:pt>
                <c:pt idx="1">
                  <c:v>158</c:v>
                </c:pt>
                <c:pt idx="2">
                  <c:v>265</c:v>
                </c:pt>
                <c:pt idx="3">
                  <c:v>424</c:v>
                </c:pt>
              </c:numCache>
            </c:numRef>
          </c:val>
        </c:ser>
        <c:ser>
          <c:idx val="1"/>
          <c:order val="1"/>
          <c:tx>
            <c:strRef>
              <c:f>Sheet1!$J$1</c:f>
              <c:strCache>
                <c:ptCount val="1"/>
                <c:pt idx="0">
                  <c:v>2014-15</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Sheet1!$H$2:$H$5</c:f>
              <c:strCache>
                <c:ptCount val="4"/>
                <c:pt idx="0">
                  <c:v>Referrals</c:v>
                </c:pt>
                <c:pt idx="1">
                  <c:v>OSS</c:v>
                </c:pt>
                <c:pt idx="2">
                  <c:v>ISS</c:v>
                </c:pt>
                <c:pt idx="3">
                  <c:v>Combined Suspension</c:v>
                </c:pt>
              </c:strCache>
            </c:strRef>
          </c:cat>
          <c:val>
            <c:numRef>
              <c:f>Sheet1!$J$2:$J$5</c:f>
              <c:numCache>
                <c:formatCode>General</c:formatCode>
                <c:ptCount val="4"/>
                <c:pt idx="0">
                  <c:v>379</c:v>
                </c:pt>
                <c:pt idx="1">
                  <c:v>12</c:v>
                </c:pt>
                <c:pt idx="2">
                  <c:v>118</c:v>
                </c:pt>
                <c:pt idx="3">
                  <c:v>130</c:v>
                </c:pt>
              </c:numCache>
            </c:numRef>
          </c:val>
        </c:ser>
        <c:ser>
          <c:idx val="2"/>
          <c:order val="2"/>
          <c:tx>
            <c:strRef>
              <c:f>Sheet1!$K$1</c:f>
              <c:strCache>
                <c:ptCount val="1"/>
                <c:pt idx="0">
                  <c:v>2015-16</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Sheet1!$H$2:$H$5</c:f>
              <c:strCache>
                <c:ptCount val="4"/>
                <c:pt idx="0">
                  <c:v>Referrals</c:v>
                </c:pt>
                <c:pt idx="1">
                  <c:v>OSS</c:v>
                </c:pt>
                <c:pt idx="2">
                  <c:v>ISS</c:v>
                </c:pt>
                <c:pt idx="3">
                  <c:v>Combined Suspension</c:v>
                </c:pt>
              </c:strCache>
            </c:strRef>
          </c:cat>
          <c:val>
            <c:numRef>
              <c:f>Sheet1!$K$2:$K$5</c:f>
              <c:numCache>
                <c:formatCode>General</c:formatCode>
                <c:ptCount val="4"/>
                <c:pt idx="0">
                  <c:v>358</c:v>
                </c:pt>
                <c:pt idx="1">
                  <c:v>16</c:v>
                </c:pt>
                <c:pt idx="2">
                  <c:v>142</c:v>
                </c:pt>
                <c:pt idx="3">
                  <c:v>158</c:v>
                </c:pt>
              </c:numCache>
            </c:numRef>
          </c:val>
        </c:ser>
        <c:dLbls>
          <c:dLblPos val="outEnd"/>
          <c:showLegendKey val="0"/>
          <c:showVal val="1"/>
          <c:showCatName val="0"/>
          <c:showSerName val="0"/>
          <c:showPercent val="0"/>
          <c:showBubbleSize val="0"/>
        </c:dLbls>
        <c:gapWidth val="219"/>
        <c:overlap val="-27"/>
        <c:axId val="240136184"/>
        <c:axId val="240136576"/>
      </c:barChart>
      <c:catAx>
        <c:axId val="240136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0136576"/>
        <c:crosses val="autoZero"/>
        <c:auto val="1"/>
        <c:lblAlgn val="ctr"/>
        <c:lblOffset val="100"/>
        <c:noMultiLvlLbl val="0"/>
      </c:catAx>
      <c:valAx>
        <c:axId val="240136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013618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31" tIns="45716" rIns="91431" bIns="45716" rtlCol="0"/>
          <a:lstStyle>
            <a:lvl1pPr algn="l">
              <a:defRPr sz="1200"/>
            </a:lvl1pPr>
          </a:lstStyle>
          <a:p>
            <a:endParaRPr lang="en-US"/>
          </a:p>
        </p:txBody>
      </p:sp>
      <p:sp>
        <p:nvSpPr>
          <p:cNvPr id="3" name="Date Placeholder 2"/>
          <p:cNvSpPr>
            <a:spLocks noGrp="1"/>
          </p:cNvSpPr>
          <p:nvPr>
            <p:ph type="dt" sz="quarter" idx="1"/>
          </p:nvPr>
        </p:nvSpPr>
        <p:spPr>
          <a:xfrm>
            <a:off x="3970339" y="0"/>
            <a:ext cx="3038475" cy="465138"/>
          </a:xfrm>
          <a:prstGeom prst="rect">
            <a:avLst/>
          </a:prstGeom>
        </p:spPr>
        <p:txBody>
          <a:bodyPr vert="horz" lIns="91431" tIns="45716" rIns="91431" bIns="45716" rtlCol="0"/>
          <a:lstStyle>
            <a:lvl1pPr algn="r">
              <a:defRPr sz="1200"/>
            </a:lvl1pPr>
          </a:lstStyle>
          <a:p>
            <a:fld id="{8F858629-8FDF-4E48-99E8-5F0BB40F1525}" type="datetimeFigureOut">
              <a:rPr lang="en-US" smtClean="0"/>
              <a:pPr/>
              <a:t>11/3/2016</a:t>
            </a:fld>
            <a:endParaRPr lang="en-US"/>
          </a:p>
        </p:txBody>
      </p:sp>
      <p:sp>
        <p:nvSpPr>
          <p:cNvPr id="4" name="Footer Placeholder 3"/>
          <p:cNvSpPr>
            <a:spLocks noGrp="1"/>
          </p:cNvSpPr>
          <p:nvPr>
            <p:ph type="ftr" sz="quarter" idx="2"/>
          </p:nvPr>
        </p:nvSpPr>
        <p:spPr>
          <a:xfrm>
            <a:off x="1" y="8829675"/>
            <a:ext cx="3038475" cy="465138"/>
          </a:xfrm>
          <a:prstGeom prst="rect">
            <a:avLst/>
          </a:prstGeom>
        </p:spPr>
        <p:txBody>
          <a:bodyPr vert="horz" lIns="91431" tIns="45716" rIns="91431" bIns="45716"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31" tIns="45716" rIns="91431" bIns="45716" rtlCol="0" anchor="b"/>
          <a:lstStyle>
            <a:lvl1pPr algn="r">
              <a:defRPr sz="1200"/>
            </a:lvl1pPr>
          </a:lstStyle>
          <a:p>
            <a:fld id="{F4840DEE-8E7E-4C54-A759-27A17F641E26}" type="slidenum">
              <a:rPr lang="en-US" smtClean="0"/>
              <a:pPr/>
              <a:t>‹#›</a:t>
            </a:fld>
            <a:endParaRPr lang="en-US"/>
          </a:p>
        </p:txBody>
      </p:sp>
    </p:spTree>
    <p:extLst>
      <p:ext uri="{BB962C8B-B14F-4D97-AF65-F5344CB8AC3E}">
        <p14:creationId xmlns:p14="http://schemas.microsoft.com/office/powerpoint/2010/main" val="1211879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5138"/>
          </a:xfrm>
          <a:prstGeom prst="rect">
            <a:avLst/>
          </a:prstGeom>
        </p:spPr>
        <p:txBody>
          <a:bodyPr vert="horz" lIns="91423" tIns="45712" rIns="91423" bIns="45712" rtlCol="0"/>
          <a:lstStyle>
            <a:lvl1pPr algn="l">
              <a:defRPr sz="1200"/>
            </a:lvl1pPr>
          </a:lstStyle>
          <a:p>
            <a:endParaRPr lang="en-US"/>
          </a:p>
        </p:txBody>
      </p:sp>
      <p:sp>
        <p:nvSpPr>
          <p:cNvPr id="3" name="Date Placeholder 2"/>
          <p:cNvSpPr>
            <a:spLocks noGrp="1"/>
          </p:cNvSpPr>
          <p:nvPr>
            <p:ph type="dt" idx="1"/>
          </p:nvPr>
        </p:nvSpPr>
        <p:spPr>
          <a:xfrm>
            <a:off x="3970340" y="0"/>
            <a:ext cx="3038475" cy="465138"/>
          </a:xfrm>
          <a:prstGeom prst="rect">
            <a:avLst/>
          </a:prstGeom>
        </p:spPr>
        <p:txBody>
          <a:bodyPr vert="horz" lIns="91423" tIns="45712" rIns="91423" bIns="45712" rtlCol="0"/>
          <a:lstStyle>
            <a:lvl1pPr algn="r">
              <a:defRPr sz="1200"/>
            </a:lvl1pPr>
          </a:lstStyle>
          <a:p>
            <a:fld id="{4E0F8890-1648-4786-B431-0C1981B77F15}" type="datetimeFigureOut">
              <a:rPr lang="en-US" smtClean="0"/>
              <a:pPr/>
              <a:t>11/3/2016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23" tIns="45712" rIns="91423" bIns="45712" rtlCol="0" anchor="ctr"/>
          <a:lstStyle/>
          <a:p>
            <a:endParaRPr lang="en-US"/>
          </a:p>
        </p:txBody>
      </p:sp>
      <p:sp>
        <p:nvSpPr>
          <p:cNvPr id="5" name="Notes Placeholder 4"/>
          <p:cNvSpPr>
            <a:spLocks noGrp="1"/>
          </p:cNvSpPr>
          <p:nvPr>
            <p:ph type="body" sz="quarter" idx="3"/>
          </p:nvPr>
        </p:nvSpPr>
        <p:spPr>
          <a:xfrm>
            <a:off x="701676" y="4416427"/>
            <a:ext cx="5607051" cy="4183063"/>
          </a:xfrm>
          <a:prstGeom prst="rect">
            <a:avLst/>
          </a:prstGeom>
        </p:spPr>
        <p:txBody>
          <a:bodyPr vert="horz" lIns="91423" tIns="45712" rIns="91423" bIns="4571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675"/>
            <a:ext cx="3038475" cy="465138"/>
          </a:xfrm>
          <a:prstGeom prst="rect">
            <a:avLst/>
          </a:prstGeom>
        </p:spPr>
        <p:txBody>
          <a:bodyPr vert="horz" lIns="91423" tIns="45712" rIns="91423" bIns="45712" rtlCol="0" anchor="b"/>
          <a:lstStyle>
            <a:lvl1pPr algn="l">
              <a:defRPr sz="1200"/>
            </a:lvl1pPr>
          </a:lstStyle>
          <a:p>
            <a:endParaRPr lang="en-US"/>
          </a:p>
        </p:txBody>
      </p:sp>
      <p:sp>
        <p:nvSpPr>
          <p:cNvPr id="7" name="Slide Number Placeholder 6"/>
          <p:cNvSpPr>
            <a:spLocks noGrp="1"/>
          </p:cNvSpPr>
          <p:nvPr>
            <p:ph type="sldNum" sz="quarter" idx="5"/>
          </p:nvPr>
        </p:nvSpPr>
        <p:spPr>
          <a:xfrm>
            <a:off x="3970340" y="8829675"/>
            <a:ext cx="3038475" cy="465138"/>
          </a:xfrm>
          <a:prstGeom prst="rect">
            <a:avLst/>
          </a:prstGeom>
        </p:spPr>
        <p:txBody>
          <a:bodyPr vert="horz" lIns="91423" tIns="45712" rIns="91423" bIns="45712" rtlCol="0" anchor="b"/>
          <a:lstStyle>
            <a:lvl1pPr algn="r">
              <a:defRPr sz="1200"/>
            </a:lvl1pPr>
          </a:lstStyle>
          <a:p>
            <a:fld id="{930ECB64-BE52-4037-BB82-D324449B59BB}" type="slidenum">
              <a:rPr lang="en-US" smtClean="0"/>
              <a:pPr/>
              <a:t>‹#›</a:t>
            </a:fld>
            <a:endParaRPr lang="en-US"/>
          </a:p>
        </p:txBody>
      </p:sp>
    </p:spTree>
    <p:extLst>
      <p:ext uri="{BB962C8B-B14F-4D97-AF65-F5344CB8AC3E}">
        <p14:creationId xmlns:p14="http://schemas.microsoft.com/office/powerpoint/2010/main" val="2018855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Carin will introduce the presentation and the team</a:t>
            </a:r>
            <a:endParaRPr lang="en-US" b="0" dirty="0" smtClean="0">
              <a:effectLst/>
            </a:endParaRPr>
          </a:p>
          <a:p>
            <a:r>
              <a:rPr lang="en-US" sz="1200" b="0" i="0" u="none" strike="noStrike" kern="1200" dirty="0" smtClean="0">
                <a:solidFill>
                  <a:schemeClr val="tx1"/>
                </a:solidFill>
                <a:effectLst/>
                <a:latin typeface="+mn-lt"/>
                <a:ea typeface="+mn-ea"/>
                <a:cs typeface="+mn-cs"/>
              </a:rPr>
              <a:t>Share brief leadership story - how I came to Dr. Weeks</a:t>
            </a:r>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1</a:t>
            </a:fld>
            <a:endParaRPr lang="en-US"/>
          </a:p>
        </p:txBody>
      </p:sp>
    </p:spTree>
    <p:extLst>
      <p:ext uri="{BB962C8B-B14F-4D97-AF65-F5344CB8AC3E}">
        <p14:creationId xmlns:p14="http://schemas.microsoft.com/office/powerpoint/2010/main" val="266964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Carin will explain the purpose behind what students are doing and what teachers are doing during Enrichment/Collaborative Team Planning</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10</a:t>
            </a:fld>
            <a:endParaRPr lang="en-US"/>
          </a:p>
        </p:txBody>
      </p:sp>
    </p:spTree>
    <p:extLst>
      <p:ext uri="{BB962C8B-B14F-4D97-AF65-F5344CB8AC3E}">
        <p14:creationId xmlns:p14="http://schemas.microsoft.com/office/powerpoint/2010/main" val="3784864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11</a:t>
            </a:fld>
            <a:endParaRPr lang="en-US"/>
          </a:p>
        </p:txBody>
      </p:sp>
    </p:spTree>
    <p:extLst>
      <p:ext uri="{BB962C8B-B14F-4D97-AF65-F5344CB8AC3E}">
        <p14:creationId xmlns:p14="http://schemas.microsoft.com/office/powerpoint/2010/main" val="3836901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Lisa will transition into what teachers</a:t>
            </a:r>
            <a:r>
              <a:rPr lang="en-US" sz="1200" b="0" i="0" u="none" strike="noStrike" kern="1200" baseline="0" dirty="0" smtClean="0">
                <a:solidFill>
                  <a:schemeClr val="tx1"/>
                </a:solidFill>
                <a:effectLst/>
                <a:latin typeface="+mn-lt"/>
                <a:ea typeface="+mn-ea"/>
                <a:cs typeface="+mn-cs"/>
              </a:rPr>
              <a:t> do during Collaborative Team Planning</a:t>
            </a:r>
            <a:endParaRPr lang="en-US" b="0" dirty="0" smtClean="0">
              <a:effectLst/>
            </a:endParaRPr>
          </a:p>
          <a:p>
            <a:pPr rtl="0"/>
            <a:r>
              <a:rPr lang="en-US" sz="1200" b="0" i="0" u="none" strike="noStrike" kern="1200" dirty="0" smtClean="0">
                <a:solidFill>
                  <a:schemeClr val="tx1"/>
                </a:solidFill>
                <a:effectLst/>
                <a:latin typeface="+mn-lt"/>
                <a:ea typeface="+mn-ea"/>
                <a:cs typeface="+mn-cs"/>
              </a:rPr>
              <a:t>Lisa will go deeper into what teachers and grade level teams are involved in during CTP and will give examples</a:t>
            </a:r>
            <a:endParaRPr lang="en-US" b="0" dirty="0" smtClean="0">
              <a:effectLst/>
            </a:endParaRPr>
          </a:p>
          <a:p>
            <a:pPr rtl="0"/>
            <a:r>
              <a:rPr lang="en-US" sz="1200" b="0" i="0" u="none" strike="noStrike" kern="1200" dirty="0" smtClean="0">
                <a:solidFill>
                  <a:schemeClr val="tx1"/>
                </a:solidFill>
                <a:effectLst/>
                <a:latin typeface="+mn-lt"/>
                <a:ea typeface="+mn-ea"/>
                <a:cs typeface="+mn-cs"/>
              </a:rPr>
              <a:t>What are teachers engaged in during the Collaborative Team Planning time?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12</a:t>
            </a:fld>
            <a:endParaRPr lang="en-US"/>
          </a:p>
        </p:txBody>
      </p:sp>
    </p:spTree>
    <p:extLst>
      <p:ext uri="{BB962C8B-B14F-4D97-AF65-F5344CB8AC3E}">
        <p14:creationId xmlns:p14="http://schemas.microsoft.com/office/powerpoint/2010/main" val="2884347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Prior</a:t>
            </a:r>
            <a:r>
              <a:rPr lang="en-US" baseline="0" dirty="0" smtClean="0"/>
              <a:t> to ELT CTP – </a:t>
            </a:r>
            <a:r>
              <a:rPr lang="en-US" baseline="0" dirty="0" err="1" smtClean="0"/>
              <a:t>tracy</a:t>
            </a:r>
            <a:endParaRPr lang="en-US" baseline="0" dirty="0" smtClean="0"/>
          </a:p>
          <a:p>
            <a:endParaRPr lang="en-US" baseline="0" dirty="0" smtClean="0"/>
          </a:p>
          <a:p>
            <a:r>
              <a:rPr lang="en-US" baseline="0" dirty="0" smtClean="0"/>
              <a:t>30 minutes of PD everyday, entire staff, focused on district initiatives, many outside presenters, social workers, coaches, and administrators</a:t>
            </a:r>
          </a:p>
          <a:p>
            <a:r>
              <a:rPr lang="en-US" baseline="0" dirty="0" smtClean="0"/>
              <a:t>Purpose was to deliver information, felt like staff meeting, (sit and get) one size fits all</a:t>
            </a:r>
          </a:p>
          <a:p>
            <a:r>
              <a:rPr lang="en-US" baseline="0" dirty="0" smtClean="0"/>
              <a:t>Teachers would miss days due to conferences/</a:t>
            </a:r>
            <a:r>
              <a:rPr lang="en-US" baseline="0" dirty="0" err="1" smtClean="0"/>
              <a:t>pd</a:t>
            </a:r>
            <a:r>
              <a:rPr lang="en-US" baseline="0" dirty="0" smtClean="0"/>
              <a:t> outside the building, once teachers returned from workshops there was not a lot of transfer into the classroom due to lack of support or the PD not aligning to the vision of the school</a:t>
            </a:r>
          </a:p>
          <a:p>
            <a:r>
              <a:rPr lang="en-US" baseline="0" dirty="0" smtClean="0"/>
              <a:t>Many </a:t>
            </a:r>
          </a:p>
          <a:p>
            <a:r>
              <a:rPr lang="en-US" baseline="0" dirty="0" smtClean="0"/>
              <a:t>(CTP memo)</a:t>
            </a:r>
          </a:p>
          <a:p>
            <a:endParaRPr lang="en-US" baseline="0" dirty="0" smtClean="0"/>
          </a:p>
          <a:p>
            <a:r>
              <a:rPr lang="en-US" baseline="0" dirty="0" smtClean="0"/>
              <a:t>40 minutes planning time daily</a:t>
            </a:r>
          </a:p>
          <a:p>
            <a:r>
              <a:rPr lang="en-US" baseline="0" dirty="0" smtClean="0"/>
              <a:t>Phone calls, check mailboxes, paperwork, “lesson plans”</a:t>
            </a:r>
          </a:p>
          <a:p>
            <a:endParaRPr lang="en-US" baseline="0" dirty="0" smtClean="0"/>
          </a:p>
          <a:p>
            <a:r>
              <a:rPr lang="en-US" baseline="0" dirty="0" smtClean="0"/>
              <a:t>Total of 70 min daily of “housekeeping”</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13</a:t>
            </a:fld>
            <a:endParaRPr lang="en-US"/>
          </a:p>
        </p:txBody>
      </p:sp>
    </p:spTree>
    <p:extLst>
      <p:ext uri="{BB962C8B-B14F-4D97-AF65-F5344CB8AC3E}">
        <p14:creationId xmlns:p14="http://schemas.microsoft.com/office/powerpoint/2010/main" val="821688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ELT</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CTP is…</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50 minutes daily</a:t>
            </a:r>
          </a:p>
          <a:p>
            <a:pPr rtl="0"/>
            <a:r>
              <a:rPr lang="en-US" sz="1200" b="0" i="0" u="none" strike="noStrike" kern="1200" dirty="0" smtClean="0">
                <a:solidFill>
                  <a:schemeClr val="tx1"/>
                </a:solidFill>
                <a:effectLst/>
                <a:latin typeface="+mn-lt"/>
                <a:ea typeface="+mn-ea"/>
                <a:cs typeface="+mn-cs"/>
              </a:rPr>
              <a:t>Grade level teams meet (personalized </a:t>
            </a:r>
            <a:r>
              <a:rPr lang="en-US" sz="1200" b="0" i="0" u="none" strike="noStrike" kern="1200" dirty="0" err="1" smtClean="0">
                <a:solidFill>
                  <a:schemeClr val="tx1"/>
                </a:solidFill>
                <a:effectLst/>
                <a:latin typeface="+mn-lt"/>
                <a:ea typeface="+mn-ea"/>
                <a:cs typeface="+mn-cs"/>
              </a:rPr>
              <a:t>pd</a:t>
            </a:r>
            <a:r>
              <a:rPr lang="en-US" sz="1200" b="0" i="0" u="none" strike="noStrike" kern="1200" dirty="0" smtClean="0">
                <a:solidFill>
                  <a:schemeClr val="tx1"/>
                </a:solidFill>
                <a:effectLst/>
                <a:latin typeface="+mn-lt"/>
                <a:ea typeface="+mn-ea"/>
                <a:cs typeface="+mn-cs"/>
              </a:rPr>
              <a:t>) with classroom support (coaching cycles) align with PD- another layer of support</a:t>
            </a:r>
          </a:p>
          <a:p>
            <a:pPr rtl="0"/>
            <a:r>
              <a:rPr lang="en-US" sz="1200" b="0" i="0" u="none" strike="noStrike" kern="1200" dirty="0" smtClean="0">
                <a:solidFill>
                  <a:schemeClr val="tx1"/>
                </a:solidFill>
                <a:effectLst/>
                <a:latin typeface="+mn-lt"/>
                <a:ea typeface="+mn-ea"/>
                <a:cs typeface="+mn-cs"/>
              </a:rPr>
              <a:t>Daily objectives aligned to vision of the school</a:t>
            </a:r>
          </a:p>
          <a:p>
            <a:pPr rtl="0"/>
            <a:r>
              <a:rPr lang="en-US" sz="1200" b="0" i="0" u="none" strike="noStrike" kern="1200" dirty="0" smtClean="0">
                <a:solidFill>
                  <a:schemeClr val="tx1"/>
                </a:solidFill>
                <a:effectLst/>
                <a:latin typeface="+mn-lt"/>
                <a:ea typeface="+mn-ea"/>
                <a:cs typeface="+mn-cs"/>
              </a:rPr>
              <a:t>Norms, protocols, systems and structures</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50 minutes + 40 minutes= 90 minutes daily of working towards our common vision</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Picture of objectives/weekly message</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14</a:t>
            </a:fld>
            <a:endParaRPr lang="en-US"/>
          </a:p>
        </p:txBody>
      </p:sp>
    </p:spTree>
    <p:extLst>
      <p:ext uri="{BB962C8B-B14F-4D97-AF65-F5344CB8AC3E}">
        <p14:creationId xmlns:p14="http://schemas.microsoft.com/office/powerpoint/2010/main" val="465807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Side by side chart was now minutes</a:t>
            </a:r>
          </a:p>
          <a:p>
            <a:endParaRPr lang="en-US" dirty="0" smtClean="0"/>
          </a:p>
          <a:p>
            <a:r>
              <a:rPr lang="en-US" dirty="0" smtClean="0"/>
              <a:t>Was</a:t>
            </a:r>
          </a:p>
          <a:p>
            <a:endParaRPr lang="en-US" dirty="0" smtClean="0"/>
          </a:p>
          <a:p>
            <a:r>
              <a:rPr lang="en-US" dirty="0" smtClean="0"/>
              <a:t>30 min all staff </a:t>
            </a:r>
            <a:r>
              <a:rPr lang="en-US" dirty="0" err="1" smtClean="0"/>
              <a:t>pd</a:t>
            </a:r>
            <a:r>
              <a:rPr lang="en-US" dirty="0" smtClean="0"/>
              <a:t>                                     5,400 min.</a:t>
            </a:r>
          </a:p>
          <a:p>
            <a:r>
              <a:rPr lang="en-US" dirty="0" smtClean="0"/>
              <a:t>40 min personal planning                         7,200 min.</a:t>
            </a:r>
          </a:p>
          <a:p>
            <a:r>
              <a:rPr lang="en-US" dirty="0" smtClean="0"/>
              <a:t>70 min of “stuff”                                       12,600 min </a:t>
            </a:r>
          </a:p>
          <a:p>
            <a:endParaRPr lang="en-US" dirty="0" smtClean="0"/>
          </a:p>
          <a:p>
            <a:r>
              <a:rPr lang="en-US" dirty="0" smtClean="0"/>
              <a:t>Now</a:t>
            </a:r>
          </a:p>
          <a:p>
            <a:endParaRPr lang="en-US" dirty="0" smtClean="0"/>
          </a:p>
          <a:p>
            <a:r>
              <a:rPr lang="en-US" dirty="0" smtClean="0"/>
              <a:t>50 min CTP                                                                                9,000 min.</a:t>
            </a:r>
          </a:p>
          <a:p>
            <a:r>
              <a:rPr lang="en-US" dirty="0" smtClean="0"/>
              <a:t>40 min personal planning                                                         7,200 min.</a:t>
            </a:r>
          </a:p>
          <a:p>
            <a:r>
              <a:rPr lang="en-US" dirty="0" smtClean="0"/>
              <a:t>90 min of doing work that aligns with our vision                     16,200 min.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15</a:t>
            </a:fld>
            <a:endParaRPr lang="en-US"/>
          </a:p>
        </p:txBody>
      </p:sp>
    </p:spTree>
    <p:extLst>
      <p:ext uri="{BB962C8B-B14F-4D97-AF65-F5344CB8AC3E}">
        <p14:creationId xmlns:p14="http://schemas.microsoft.com/office/powerpoint/2010/main" val="427544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what we are doing now looks better- we are truly doing every part of CTP- collaborative team planning</a:t>
            </a:r>
          </a:p>
          <a:p>
            <a:endParaRPr lang="en-US" dirty="0" smtClean="0"/>
          </a:p>
          <a:p>
            <a:r>
              <a:rPr lang="en-US" dirty="0" smtClean="0"/>
              <a:t>We ARE collaborating</a:t>
            </a:r>
          </a:p>
          <a:p>
            <a:r>
              <a:rPr lang="en-US" dirty="0" smtClean="0"/>
              <a:t>our CTP is driven by us, for our teachers and our students- “buy in” isn’t a factor because the teachers drive the PD based off their professional needs and their students, it is not an “outside”/isolated learning experience, we are working towards a common vision EVERYTHING that we collaborate about aligns with our school vision, so every team, everyday plays a part of moving our school closer to its vision everyday</a:t>
            </a:r>
          </a:p>
          <a:p>
            <a:endParaRPr lang="en-US" dirty="0" smtClean="0"/>
          </a:p>
          <a:p>
            <a:r>
              <a:rPr lang="en-US" dirty="0" smtClean="0"/>
              <a:t>We are building  teams and leadership, during this time everyday.  Through “buy in”, time together, structures and protocols, participants on the team are driving the work.  It used to be that an administrator or coach would sit in on all CTP times, to ensure the work is getting done.  Since the work is coming from the teams, there is a drive to meet the daily objectives and teams rely on each others strength and trust to get the work done</a:t>
            </a:r>
          </a:p>
          <a:p>
            <a:endParaRPr lang="en-US" dirty="0" smtClean="0"/>
          </a:p>
          <a:p>
            <a:r>
              <a:rPr lang="en-US" dirty="0" smtClean="0"/>
              <a:t>Planning isn’t about filling page numbers in a plan book.  Our planning entails taking turns practicing executing a lesson or new strategies with “on the spot” feedback from peers. </a:t>
            </a:r>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16</a:t>
            </a:fld>
            <a:endParaRPr lang="en-US"/>
          </a:p>
        </p:txBody>
      </p:sp>
    </p:spTree>
    <p:extLst>
      <p:ext uri="{BB962C8B-B14F-4D97-AF65-F5344CB8AC3E}">
        <p14:creationId xmlns:p14="http://schemas.microsoft.com/office/powerpoint/2010/main" val="519140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Lisa will talk about how collaborative team planning works: what are the conditions that have to be in place? </a:t>
            </a:r>
            <a:endParaRPr lang="en-US" b="0" dirty="0" smtClean="0">
              <a:effectLst/>
            </a:endParaRPr>
          </a:p>
          <a:p>
            <a:pPr rtl="0"/>
            <a:r>
              <a:rPr lang="en-US" sz="1200" b="0" i="0" u="none" strike="noStrike" kern="1200" dirty="0" smtClean="0">
                <a:solidFill>
                  <a:schemeClr val="tx1"/>
                </a:solidFill>
                <a:effectLst/>
                <a:latin typeface="+mn-lt"/>
                <a:ea typeface="+mn-ea"/>
                <a:cs typeface="+mn-cs"/>
              </a:rPr>
              <a:t>In order for this to be effective, our actions have to match our beliefs. The conditions have to be set for teachers to develop their practice - uninterrupted time, teachers are able to focus on their work, meet the same time each day, objectives are set and align to school vision and goals, teachers have norms for collaboration and reflect on their goals, and protocols are in place for examining student work, having kid talk, or instructional planning. They have 50 minutes to work their magic and we want to make it as smooth as possible for them.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17</a:t>
            </a:fld>
            <a:endParaRPr lang="en-US"/>
          </a:p>
        </p:txBody>
      </p:sp>
    </p:spTree>
    <p:extLst>
      <p:ext uri="{BB962C8B-B14F-4D97-AF65-F5344CB8AC3E}">
        <p14:creationId xmlns:p14="http://schemas.microsoft.com/office/powerpoint/2010/main" val="1231708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 to Anne – </a:t>
            </a:r>
          </a:p>
          <a:p>
            <a:r>
              <a:rPr lang="en-US" dirty="0" smtClean="0"/>
              <a:t>Anne will explain the structure</a:t>
            </a:r>
            <a:r>
              <a:rPr lang="en-US" baseline="0" dirty="0" smtClean="0"/>
              <a:t> of daily embedded enrichment programming at Dr. Weeks</a:t>
            </a:r>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18</a:t>
            </a:fld>
            <a:endParaRPr lang="en-US"/>
          </a:p>
        </p:txBody>
      </p:sp>
    </p:spTree>
    <p:extLst>
      <p:ext uri="{BB962C8B-B14F-4D97-AF65-F5344CB8AC3E}">
        <p14:creationId xmlns:p14="http://schemas.microsoft.com/office/powerpoint/2010/main" val="2124045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How</a:t>
            </a:r>
            <a:r>
              <a:rPr lang="en-US" sz="1200" b="0" i="0" u="none" strike="noStrike" kern="1200" baseline="0" dirty="0" smtClean="0">
                <a:solidFill>
                  <a:schemeClr val="tx1"/>
                </a:solidFill>
                <a:effectLst/>
                <a:latin typeface="+mn-lt"/>
                <a:ea typeface="+mn-ea"/>
                <a:cs typeface="+mn-cs"/>
              </a:rPr>
              <a:t> did our understanding of enrichment curriculum evolve? </a:t>
            </a:r>
            <a:r>
              <a:rPr lang="en-US" sz="1200" b="0" i="0" u="none" strike="noStrike" kern="1200" dirty="0" smtClean="0">
                <a:solidFill>
                  <a:schemeClr val="tx1"/>
                </a:solidFill>
                <a:effectLst/>
                <a:latin typeface="+mn-lt"/>
                <a:ea typeface="+mn-ea"/>
                <a:cs typeface="+mn-cs"/>
              </a:rPr>
              <a:t>Anne will highlight the curriculum shifts, the work of the enrichment program</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19</a:t>
            </a:fld>
            <a:endParaRPr lang="en-US"/>
          </a:p>
        </p:txBody>
      </p:sp>
    </p:spTree>
    <p:extLst>
      <p:ext uri="{BB962C8B-B14F-4D97-AF65-F5344CB8AC3E}">
        <p14:creationId xmlns:p14="http://schemas.microsoft.com/office/powerpoint/2010/main" val="4254430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Carin - i</a:t>
            </a:r>
            <a:r>
              <a:rPr lang="en-US" sz="1200" b="0" i="0" u="none" strike="noStrike" kern="1200" dirty="0" smtClean="0">
                <a:solidFill>
                  <a:schemeClr val="tx1"/>
                </a:solidFill>
                <a:effectLst/>
                <a:latin typeface="+mn-lt"/>
                <a:ea typeface="+mn-ea"/>
                <a:cs typeface="+mn-cs"/>
              </a:rPr>
              <a:t>t’s not just about extending the school day - extended learning time must be combined with a clear vision, high quality instructional practices, and a purposeful investment into changing teacher practice. </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A longer day without effective instruction and higher levels of engagement will not produce results. </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Duality of investment – investing</a:t>
            </a:r>
            <a:r>
              <a:rPr lang="en-US" sz="1200" b="0" i="0" u="none" strike="noStrike" kern="1200" baseline="0" dirty="0" smtClean="0">
                <a:solidFill>
                  <a:schemeClr val="tx1"/>
                </a:solidFill>
                <a:effectLst/>
                <a:latin typeface="+mn-lt"/>
                <a:ea typeface="+mn-ea"/>
                <a:cs typeface="+mn-cs"/>
              </a:rPr>
              <a:t> in teachers while also investing in students</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2</a:t>
            </a:fld>
            <a:endParaRPr lang="en-US"/>
          </a:p>
        </p:txBody>
      </p:sp>
    </p:spTree>
    <p:extLst>
      <p:ext uri="{BB962C8B-B14F-4D97-AF65-F5344CB8AC3E}">
        <p14:creationId xmlns:p14="http://schemas.microsoft.com/office/powerpoint/2010/main" val="151088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Defining</a:t>
            </a:r>
            <a:r>
              <a:rPr lang="en-US" sz="1200" b="0" i="0" u="none" strike="noStrike" kern="1200" baseline="0" dirty="0" smtClean="0">
                <a:solidFill>
                  <a:schemeClr val="tx1"/>
                </a:solidFill>
                <a:effectLst/>
                <a:latin typeface="+mn-lt"/>
                <a:ea typeface="+mn-ea"/>
                <a:cs typeface="+mn-cs"/>
              </a:rPr>
              <a:t> Engagement – Anne </a:t>
            </a:r>
            <a:r>
              <a:rPr lang="en-US" sz="1200" b="0" i="0" u="none" strike="noStrike" kern="1200" dirty="0" smtClean="0">
                <a:solidFill>
                  <a:schemeClr val="tx1"/>
                </a:solidFill>
                <a:effectLst/>
                <a:latin typeface="+mn-lt"/>
                <a:ea typeface="+mn-ea"/>
                <a:cs typeface="+mn-cs"/>
              </a:rPr>
              <a:t>will outline how “hands-on, minds-on” looks in enrichment classes;</a:t>
            </a:r>
            <a:r>
              <a:rPr lang="en-US" sz="1200" b="0" i="0" u="none" strike="noStrike" kern="1200" baseline="0" dirty="0" smtClean="0">
                <a:solidFill>
                  <a:schemeClr val="tx1"/>
                </a:solidFill>
                <a:effectLst/>
                <a:latin typeface="+mn-lt"/>
                <a:ea typeface="+mn-ea"/>
                <a:cs typeface="+mn-cs"/>
              </a:rPr>
              <a:t> what we have learned about structuring</a:t>
            </a:r>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20</a:t>
            </a:fld>
            <a:endParaRPr lang="en-US"/>
          </a:p>
        </p:txBody>
      </p:sp>
    </p:spTree>
    <p:extLst>
      <p:ext uri="{BB962C8B-B14F-4D97-AF65-F5344CB8AC3E}">
        <p14:creationId xmlns:p14="http://schemas.microsoft.com/office/powerpoint/2010/main" val="3791299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 to Anne – </a:t>
            </a:r>
          </a:p>
          <a:p>
            <a:r>
              <a:rPr lang="en-US" dirty="0" smtClean="0"/>
              <a:t>Anne will explain the structure</a:t>
            </a:r>
            <a:r>
              <a:rPr lang="en-US" baseline="0" dirty="0" smtClean="0"/>
              <a:t> of daily embedded enrichment programming at Dr. Weeks</a:t>
            </a:r>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21</a:t>
            </a:fld>
            <a:endParaRPr lang="en-US"/>
          </a:p>
        </p:txBody>
      </p:sp>
    </p:spTree>
    <p:extLst>
      <p:ext uri="{BB962C8B-B14F-4D97-AF65-F5344CB8AC3E}">
        <p14:creationId xmlns:p14="http://schemas.microsoft.com/office/powerpoint/2010/main" val="3914955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Matt will talk about how we used</a:t>
            </a:r>
            <a:r>
              <a:rPr lang="en-US" baseline="0" dirty="0" smtClean="0"/>
              <a:t> summer to apply what we have learned and practice new strategies</a:t>
            </a:r>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22</a:t>
            </a:fld>
            <a:endParaRPr lang="en-US"/>
          </a:p>
        </p:txBody>
      </p:sp>
    </p:spTree>
    <p:extLst>
      <p:ext uri="{BB962C8B-B14F-4D97-AF65-F5344CB8AC3E}">
        <p14:creationId xmlns:p14="http://schemas.microsoft.com/office/powerpoint/2010/main" val="1941400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Matt will share the process that we used to develop themes, curriculum, and apply</a:t>
            </a:r>
            <a:r>
              <a:rPr lang="en-US" baseline="0" dirty="0" smtClean="0"/>
              <a:t> effective strategies</a:t>
            </a:r>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23</a:t>
            </a:fld>
            <a:endParaRPr lang="en-US"/>
          </a:p>
        </p:txBody>
      </p:sp>
    </p:spTree>
    <p:extLst>
      <p:ext uri="{BB962C8B-B14F-4D97-AF65-F5344CB8AC3E}">
        <p14:creationId xmlns:p14="http://schemas.microsoft.com/office/powerpoint/2010/main" val="3538602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24</a:t>
            </a:fld>
            <a:endParaRPr lang="en-US"/>
          </a:p>
        </p:txBody>
      </p:sp>
    </p:spTree>
    <p:extLst>
      <p:ext uri="{BB962C8B-B14F-4D97-AF65-F5344CB8AC3E}">
        <p14:creationId xmlns:p14="http://schemas.microsoft.com/office/powerpoint/2010/main" val="4279874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25</a:t>
            </a:fld>
            <a:endParaRPr lang="en-US"/>
          </a:p>
        </p:txBody>
      </p:sp>
    </p:spTree>
    <p:extLst>
      <p:ext uri="{BB962C8B-B14F-4D97-AF65-F5344CB8AC3E}">
        <p14:creationId xmlns:p14="http://schemas.microsoft.com/office/powerpoint/2010/main" val="436365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Carin will introduce the presentation and the team</a:t>
            </a:r>
            <a:endParaRPr lang="en-US" b="0" dirty="0" smtClean="0">
              <a:effectLst/>
            </a:endParaRPr>
          </a:p>
          <a:p>
            <a:r>
              <a:rPr lang="en-US" sz="1200" b="0" i="0" u="none" strike="noStrike" kern="1200" dirty="0" smtClean="0">
                <a:solidFill>
                  <a:schemeClr val="tx1"/>
                </a:solidFill>
                <a:effectLst/>
                <a:latin typeface="+mn-lt"/>
                <a:ea typeface="+mn-ea"/>
                <a:cs typeface="+mn-cs"/>
              </a:rPr>
              <a:t>Share brief leadership story - how I came to Dr. Weeks</a:t>
            </a:r>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26</a:t>
            </a:fld>
            <a:endParaRPr lang="en-US"/>
          </a:p>
        </p:txBody>
      </p:sp>
    </p:spTree>
    <p:extLst>
      <p:ext uri="{BB962C8B-B14F-4D97-AF65-F5344CB8AC3E}">
        <p14:creationId xmlns:p14="http://schemas.microsoft.com/office/powerpoint/2010/main" val="3394166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Carin share the issue of the gaps in learning for students in poverty</a:t>
            </a:r>
            <a:endParaRPr lang="en-US" b="0" dirty="0" smtClean="0">
              <a:effectLst/>
            </a:endParaRPr>
          </a:p>
          <a:p>
            <a:pPr rtl="0"/>
            <a:r>
              <a:rPr lang="en-US" sz="1200" b="0" i="0" u="none" strike="noStrike" kern="1200" dirty="0" smtClean="0">
                <a:solidFill>
                  <a:schemeClr val="tx1"/>
                </a:solidFill>
                <a:effectLst/>
                <a:latin typeface="+mn-lt"/>
                <a:ea typeface="+mn-ea"/>
                <a:cs typeface="+mn-cs"/>
              </a:rPr>
              <a:t>In a recent Hechinger report, they stated that by the time children of poverty reach 6th grade, they have spent an average of 6,000 fewer hours than children from wealthier households (http://hechingerreport.org/more-quality-time-schools-best-weapon-in-the-battle-against-poverty/)</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Address the issues of classroom interruptions, lack of experiences like museums/zoos,</a:t>
            </a:r>
            <a:r>
              <a:rPr lang="en-US" sz="1200" b="0" i="0" u="none" strike="noStrike" kern="1200" baseline="0" dirty="0" smtClean="0">
                <a:solidFill>
                  <a:schemeClr val="tx1"/>
                </a:solidFill>
                <a:effectLst/>
                <a:latin typeface="+mn-lt"/>
                <a:ea typeface="+mn-ea"/>
                <a:cs typeface="+mn-cs"/>
              </a:rPr>
              <a:t> fewer vocabulary – schools are challenged to fill this learning gap within a 6.5 hour school day</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3</a:t>
            </a:fld>
            <a:endParaRPr lang="en-US"/>
          </a:p>
        </p:txBody>
      </p:sp>
    </p:spTree>
    <p:extLst>
      <p:ext uri="{BB962C8B-B14F-4D97-AF65-F5344CB8AC3E}">
        <p14:creationId xmlns:p14="http://schemas.microsoft.com/office/powerpoint/2010/main" val="1848372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Carin - Background of Dr. Weeks and why I am passionate about the success of Dr. Weeks and the </a:t>
            </a:r>
            <a:r>
              <a:rPr lang="en-US" sz="1200" b="0" i="0" u="none" strike="noStrike" kern="1200" dirty="0" err="1" smtClean="0">
                <a:solidFill>
                  <a:schemeClr val="tx1"/>
                </a:solidFill>
                <a:effectLst/>
                <a:latin typeface="+mn-lt"/>
                <a:ea typeface="+mn-ea"/>
                <a:cs typeface="+mn-cs"/>
              </a:rPr>
              <a:t>northside</a:t>
            </a:r>
            <a:r>
              <a:rPr lang="en-US" sz="1200" b="0" i="0" u="none" strike="noStrike" kern="1200" dirty="0" smtClean="0">
                <a:solidFill>
                  <a:schemeClr val="tx1"/>
                </a:solidFill>
                <a:effectLst/>
                <a:latin typeface="+mn-lt"/>
                <a:ea typeface="+mn-ea"/>
                <a:cs typeface="+mn-cs"/>
              </a:rPr>
              <a:t> community</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I knew what I was walking in to 3 years ago and I</a:t>
            </a:r>
            <a:r>
              <a:rPr lang="en-US" sz="1200" b="0" i="0" u="none" strike="noStrike" kern="1200" baseline="0" dirty="0" smtClean="0">
                <a:solidFill>
                  <a:schemeClr val="tx1"/>
                </a:solidFill>
                <a:effectLst/>
                <a:latin typeface="+mn-lt"/>
                <a:ea typeface="+mn-ea"/>
                <a:cs typeface="+mn-cs"/>
              </a:rPr>
              <a:t> wanted to know how we could create a school where I would be proud to send my own kids. We have continued to use that as a part of our living vision – “Every child. Every day. College and career ready.” </a:t>
            </a:r>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4</a:t>
            </a:fld>
            <a:endParaRPr lang="en-US"/>
          </a:p>
        </p:txBody>
      </p:sp>
    </p:spTree>
    <p:extLst>
      <p:ext uri="{BB962C8B-B14F-4D97-AF65-F5344CB8AC3E}">
        <p14:creationId xmlns:p14="http://schemas.microsoft.com/office/powerpoint/2010/main" val="1672773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Carin will share some of the early wins that we have seen since shifting into an extended learning time </a:t>
            </a:r>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5</a:t>
            </a:fld>
            <a:endParaRPr lang="en-US"/>
          </a:p>
        </p:txBody>
      </p:sp>
    </p:spTree>
    <p:extLst>
      <p:ext uri="{BB962C8B-B14F-4D97-AF65-F5344CB8AC3E}">
        <p14:creationId xmlns:p14="http://schemas.microsoft.com/office/powerpoint/2010/main" val="1898144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Discipline</a:t>
            </a:r>
            <a:r>
              <a:rPr lang="en-US" baseline="0" dirty="0" smtClean="0"/>
              <a:t> data shows that since we have lengthened our day, we have actually decreased in our referral and suspension rates – our model of collaborative team planning allows time during the school day for targeted professional development, coaching, peer observations (instructional rounds), and Kid Talk Protocols which align to our restorative practices and vision. </a:t>
            </a:r>
          </a:p>
          <a:p>
            <a:endParaRPr lang="en-US" baseline="0" dirty="0" smtClean="0"/>
          </a:p>
          <a:p>
            <a:r>
              <a:rPr lang="en-US" baseline="0" dirty="0" smtClean="0"/>
              <a:t>Point out the work done with restorative practices, the use of CTP to train and practice with teachers</a:t>
            </a:r>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6</a:t>
            </a:fld>
            <a:endParaRPr lang="en-US"/>
          </a:p>
        </p:txBody>
      </p:sp>
    </p:spTree>
    <p:extLst>
      <p:ext uri="{BB962C8B-B14F-4D97-AF65-F5344CB8AC3E}">
        <p14:creationId xmlns:p14="http://schemas.microsoft.com/office/powerpoint/2010/main" val="582933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model of extended</a:t>
            </a:r>
            <a:r>
              <a:rPr lang="en-US" baseline="0" dirty="0" smtClean="0"/>
              <a:t> learning time allows us to have time in our schedule for morning meeting and closing circle and allows for structures like restorative circles to be embedded into the instructional day, which has resulted in a significant reduction in overall referrals and suspensions. </a:t>
            </a:r>
          </a:p>
          <a:p>
            <a:endParaRPr lang="en-US" baseline="0" dirty="0" smtClean="0"/>
          </a:p>
          <a:p>
            <a:r>
              <a:rPr lang="en-US" baseline="0" dirty="0" smtClean="0"/>
              <a:t>Academic data is increasing while suspension data is decreasing. Point out the academic data included in the packets – NYS ELA (2%-7%) NYS Math (6%-10%) </a:t>
            </a:r>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7</a:t>
            </a:fld>
            <a:endParaRPr lang="en-US"/>
          </a:p>
        </p:txBody>
      </p:sp>
    </p:spTree>
    <p:extLst>
      <p:ext uri="{BB962C8B-B14F-4D97-AF65-F5344CB8AC3E}">
        <p14:creationId xmlns:p14="http://schemas.microsoft.com/office/powerpoint/2010/main" val="2354894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components of Extended Learning Time – different models exist so what makes ours successful? Our model of Extended Learning Time centers around the idea of investing in both students and teachers and making every moment count through effective instructional practices and increased engagement. </a:t>
            </a:r>
          </a:p>
          <a:p>
            <a:endParaRPr lang="en-US" baseline="0" dirty="0" smtClean="0"/>
          </a:p>
          <a:p>
            <a:r>
              <a:rPr lang="en-US" baseline="0" dirty="0" smtClean="0"/>
              <a:t>There are many models for extended learning time – our model focuses on the duality of investment in children and teachers through embedded enrichment programming and collaborative team planning. </a:t>
            </a:r>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8</a:t>
            </a:fld>
            <a:endParaRPr lang="en-US"/>
          </a:p>
        </p:txBody>
      </p:sp>
    </p:spTree>
    <p:extLst>
      <p:ext uri="{BB962C8B-B14F-4D97-AF65-F5344CB8AC3E}">
        <p14:creationId xmlns:p14="http://schemas.microsoft.com/office/powerpoint/2010/main" val="4076442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Carin</a:t>
            </a:r>
            <a:r>
              <a:rPr lang="en-US" sz="1200" b="0" i="0" u="none" strike="noStrike" kern="1200" baseline="0" dirty="0" smtClean="0">
                <a:solidFill>
                  <a:schemeClr val="tx1"/>
                </a:solidFill>
                <a:effectLst/>
                <a:latin typeface="+mn-lt"/>
                <a:ea typeface="+mn-ea"/>
                <a:cs typeface="+mn-cs"/>
              </a:rPr>
              <a:t> will explain the structural changes that support our extended learning time. </a:t>
            </a:r>
            <a:r>
              <a:rPr lang="en-US" sz="1200" b="0" i="0" u="none" strike="noStrike" kern="1200" dirty="0" smtClean="0">
                <a:solidFill>
                  <a:schemeClr val="tx1"/>
                </a:solidFill>
                <a:effectLst/>
                <a:latin typeface="+mn-lt"/>
                <a:ea typeface="+mn-ea"/>
                <a:cs typeface="+mn-cs"/>
              </a:rPr>
              <a:t>Change is challenging. When I took over Dr. Weeks, there was no culture of learning, it was unsafe, and the expectations for our children had been very low for a very long time. All that being said, people don’t like change. Families, children, and the community needed support in accepting the changes. Bringing on a partner was challenging - it took a considerable amount of work on everyone’s part to make the implementation successful.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930ECB64-BE52-4037-BB82-D324449B59BB}" type="slidenum">
              <a:rPr lang="en-US" smtClean="0"/>
              <a:pPr/>
              <a:t>9</a:t>
            </a:fld>
            <a:endParaRPr lang="en-US"/>
          </a:p>
        </p:txBody>
      </p:sp>
    </p:spTree>
    <p:extLst>
      <p:ext uri="{BB962C8B-B14F-4D97-AF65-F5344CB8AC3E}">
        <p14:creationId xmlns:p14="http://schemas.microsoft.com/office/powerpoint/2010/main" val="3448975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04AD47-5ED1-462E-B8E3-B5811AC44621}" type="datetimeFigureOut">
              <a:rPr lang="en-US" smtClean="0"/>
              <a:pPr/>
              <a:t>11/3/2016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4A839-B486-491B-9684-9404055809C5}" type="slidenum">
              <a:rPr lang="en-US" smtClean="0"/>
              <a:pPr/>
              <a:t>‹#›</a:t>
            </a:fld>
            <a:endParaRPr lang="en-US"/>
          </a:p>
        </p:txBody>
      </p:sp>
    </p:spTree>
    <p:extLst>
      <p:ext uri="{BB962C8B-B14F-4D97-AF65-F5344CB8AC3E}">
        <p14:creationId xmlns:p14="http://schemas.microsoft.com/office/powerpoint/2010/main" val="63910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04AD47-5ED1-462E-B8E3-B5811AC44621}" type="datetimeFigureOut">
              <a:rPr lang="en-US" smtClean="0"/>
              <a:pPr/>
              <a:t>11/3/2016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4A839-B486-491B-9684-9404055809C5}" type="slidenum">
              <a:rPr lang="en-US" smtClean="0"/>
              <a:pPr/>
              <a:t>‹#›</a:t>
            </a:fld>
            <a:endParaRPr lang="en-US"/>
          </a:p>
        </p:txBody>
      </p:sp>
    </p:spTree>
    <p:extLst>
      <p:ext uri="{BB962C8B-B14F-4D97-AF65-F5344CB8AC3E}">
        <p14:creationId xmlns:p14="http://schemas.microsoft.com/office/powerpoint/2010/main" val="1346929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04AD47-5ED1-462E-B8E3-B5811AC44621}" type="datetimeFigureOut">
              <a:rPr lang="en-US" smtClean="0"/>
              <a:pPr/>
              <a:t>11/3/2016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4A839-B486-491B-9684-9404055809C5}" type="slidenum">
              <a:rPr lang="en-US" smtClean="0"/>
              <a:pPr/>
              <a:t>‹#›</a:t>
            </a:fld>
            <a:endParaRPr lang="en-US"/>
          </a:p>
        </p:txBody>
      </p:sp>
    </p:spTree>
    <p:extLst>
      <p:ext uri="{BB962C8B-B14F-4D97-AF65-F5344CB8AC3E}">
        <p14:creationId xmlns:p14="http://schemas.microsoft.com/office/powerpoint/2010/main" val="3077924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04AD47-5ED1-462E-B8E3-B5811AC44621}" type="datetimeFigureOut">
              <a:rPr lang="en-US" smtClean="0"/>
              <a:pPr/>
              <a:t>11/3/2016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4A839-B486-491B-9684-9404055809C5}" type="slidenum">
              <a:rPr lang="en-US" smtClean="0"/>
              <a:pPr/>
              <a:t>‹#›</a:t>
            </a:fld>
            <a:endParaRPr lang="en-US"/>
          </a:p>
        </p:txBody>
      </p:sp>
    </p:spTree>
    <p:extLst>
      <p:ext uri="{BB962C8B-B14F-4D97-AF65-F5344CB8AC3E}">
        <p14:creationId xmlns:p14="http://schemas.microsoft.com/office/powerpoint/2010/main" val="1901142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04AD47-5ED1-462E-B8E3-B5811AC44621}" type="datetimeFigureOut">
              <a:rPr lang="en-US" smtClean="0"/>
              <a:pPr/>
              <a:t>11/3/2016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4A839-B486-491B-9684-9404055809C5}" type="slidenum">
              <a:rPr lang="en-US" smtClean="0"/>
              <a:pPr/>
              <a:t>‹#›</a:t>
            </a:fld>
            <a:endParaRPr lang="en-US"/>
          </a:p>
        </p:txBody>
      </p:sp>
    </p:spTree>
    <p:extLst>
      <p:ext uri="{BB962C8B-B14F-4D97-AF65-F5344CB8AC3E}">
        <p14:creationId xmlns:p14="http://schemas.microsoft.com/office/powerpoint/2010/main" val="2418864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04AD47-5ED1-462E-B8E3-B5811AC44621}" type="datetimeFigureOut">
              <a:rPr lang="en-US" smtClean="0"/>
              <a:pPr/>
              <a:t>11/3/2016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B4A839-B486-491B-9684-9404055809C5}" type="slidenum">
              <a:rPr lang="en-US" smtClean="0"/>
              <a:pPr/>
              <a:t>‹#›</a:t>
            </a:fld>
            <a:endParaRPr lang="en-US"/>
          </a:p>
        </p:txBody>
      </p:sp>
    </p:spTree>
    <p:extLst>
      <p:ext uri="{BB962C8B-B14F-4D97-AF65-F5344CB8AC3E}">
        <p14:creationId xmlns:p14="http://schemas.microsoft.com/office/powerpoint/2010/main" val="2809802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04AD47-5ED1-462E-B8E3-B5811AC44621}" type="datetimeFigureOut">
              <a:rPr lang="en-US" smtClean="0"/>
              <a:pPr/>
              <a:t>11/3/2016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B4A839-B486-491B-9684-9404055809C5}" type="slidenum">
              <a:rPr lang="en-US" smtClean="0"/>
              <a:pPr/>
              <a:t>‹#›</a:t>
            </a:fld>
            <a:endParaRPr lang="en-US"/>
          </a:p>
        </p:txBody>
      </p:sp>
    </p:spTree>
    <p:extLst>
      <p:ext uri="{BB962C8B-B14F-4D97-AF65-F5344CB8AC3E}">
        <p14:creationId xmlns:p14="http://schemas.microsoft.com/office/powerpoint/2010/main" val="4005977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04AD47-5ED1-462E-B8E3-B5811AC44621}" type="datetimeFigureOut">
              <a:rPr lang="en-US" smtClean="0"/>
              <a:pPr/>
              <a:t>11/3/2016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B4A839-B486-491B-9684-9404055809C5}" type="slidenum">
              <a:rPr lang="en-US" smtClean="0"/>
              <a:pPr/>
              <a:t>‹#›</a:t>
            </a:fld>
            <a:endParaRPr lang="en-US"/>
          </a:p>
        </p:txBody>
      </p:sp>
    </p:spTree>
    <p:extLst>
      <p:ext uri="{BB962C8B-B14F-4D97-AF65-F5344CB8AC3E}">
        <p14:creationId xmlns:p14="http://schemas.microsoft.com/office/powerpoint/2010/main" val="44703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04AD47-5ED1-462E-B8E3-B5811AC44621}" type="datetimeFigureOut">
              <a:rPr lang="en-US" smtClean="0"/>
              <a:pPr/>
              <a:t>11/3/2016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B4A839-B486-491B-9684-9404055809C5}" type="slidenum">
              <a:rPr lang="en-US" smtClean="0"/>
              <a:pPr/>
              <a:t>‹#›</a:t>
            </a:fld>
            <a:endParaRPr lang="en-US"/>
          </a:p>
        </p:txBody>
      </p:sp>
    </p:spTree>
    <p:extLst>
      <p:ext uri="{BB962C8B-B14F-4D97-AF65-F5344CB8AC3E}">
        <p14:creationId xmlns:p14="http://schemas.microsoft.com/office/powerpoint/2010/main" val="2952676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04AD47-5ED1-462E-B8E3-B5811AC44621}" type="datetimeFigureOut">
              <a:rPr lang="en-US" smtClean="0"/>
              <a:pPr/>
              <a:t>11/3/2016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B4A839-B486-491B-9684-9404055809C5}" type="slidenum">
              <a:rPr lang="en-US" smtClean="0"/>
              <a:pPr/>
              <a:t>‹#›</a:t>
            </a:fld>
            <a:endParaRPr lang="en-US"/>
          </a:p>
        </p:txBody>
      </p:sp>
    </p:spTree>
    <p:extLst>
      <p:ext uri="{BB962C8B-B14F-4D97-AF65-F5344CB8AC3E}">
        <p14:creationId xmlns:p14="http://schemas.microsoft.com/office/powerpoint/2010/main" val="4207536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04AD47-5ED1-462E-B8E3-B5811AC44621}" type="datetimeFigureOut">
              <a:rPr lang="en-US" smtClean="0"/>
              <a:pPr/>
              <a:t>11/3/2016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B4A839-B486-491B-9684-9404055809C5}" type="slidenum">
              <a:rPr lang="en-US" smtClean="0"/>
              <a:pPr/>
              <a:t>‹#›</a:t>
            </a:fld>
            <a:endParaRPr lang="en-US"/>
          </a:p>
        </p:txBody>
      </p:sp>
    </p:spTree>
    <p:extLst>
      <p:ext uri="{BB962C8B-B14F-4D97-AF65-F5344CB8AC3E}">
        <p14:creationId xmlns:p14="http://schemas.microsoft.com/office/powerpoint/2010/main" val="830088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4AD47-5ED1-462E-B8E3-B5811AC44621}" type="datetimeFigureOut">
              <a:rPr lang="en-US" smtClean="0"/>
              <a:pPr/>
              <a:t>11/3/2016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4A839-B486-491B-9684-9404055809C5}" type="slidenum">
              <a:rPr lang="en-US" smtClean="0"/>
              <a:pPr/>
              <a:t>‹#›</a:t>
            </a:fld>
            <a:endParaRPr lang="en-US"/>
          </a:p>
        </p:txBody>
      </p:sp>
    </p:spTree>
    <p:extLst>
      <p:ext uri="{BB962C8B-B14F-4D97-AF65-F5344CB8AC3E}">
        <p14:creationId xmlns:p14="http://schemas.microsoft.com/office/powerpoint/2010/main" val="18215026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emf"/><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emf"/><Relationship Id="rId7"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1.JP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emf"/><Relationship Id="rId7"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G"/><Relationship Id="rId9"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mailto:Creeve-larham@scsd.u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47.JP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62000" y="380999"/>
            <a:ext cx="7696200" cy="2971801"/>
          </a:xfrm>
          <a:solidFill>
            <a:srgbClr val="B82320"/>
          </a:solidFill>
        </p:spPr>
        <p:txBody>
          <a:bodyPr tIns="365760" bIns="365760">
            <a:noAutofit/>
          </a:bodyPr>
          <a:lstStyle/>
          <a:p>
            <a:r>
              <a:rPr lang="en-US" sz="4800" b="1" dirty="0">
                <a:ln w="22225">
                  <a:solidFill>
                    <a:schemeClr val="accent2"/>
                  </a:solidFill>
                  <a:prstDash val="solid"/>
                </a:ln>
                <a:solidFill>
                  <a:schemeClr val="bg1"/>
                </a:solidFill>
                <a:latin typeface="Arial" panose="020B0604020202020204" pitchFamily="34" charset="0"/>
                <a:cs typeface="Arial" panose="020B0604020202020204" pitchFamily="34" charset="0"/>
              </a:rPr>
              <a:t>Extended Learning Time: </a:t>
            </a:r>
          </a:p>
          <a:p>
            <a:r>
              <a:rPr lang="en-US" sz="4800" b="1" dirty="0">
                <a:ln w="22225">
                  <a:solidFill>
                    <a:schemeClr val="accent2"/>
                  </a:solidFill>
                  <a:prstDash val="solid"/>
                </a:ln>
                <a:solidFill>
                  <a:schemeClr val="bg1"/>
                </a:solidFill>
                <a:latin typeface="Arial" panose="020B0604020202020204" pitchFamily="34" charset="0"/>
                <a:cs typeface="Arial" panose="020B0604020202020204" pitchFamily="34" charset="0"/>
              </a:rPr>
              <a:t>A Model for School Turnaround</a:t>
            </a:r>
          </a:p>
          <a:p>
            <a:r>
              <a:rPr lang="en-US" sz="6000" dirty="0"/>
              <a:t/>
            </a:r>
            <a:br>
              <a:rPr lang="en-US" sz="6000" dirty="0"/>
            </a:br>
            <a:endParaRPr lang="en-US" sz="9600" cap="none" dirty="0" smtClean="0">
              <a:solidFill>
                <a:schemeClr val="bg1"/>
              </a:solidFill>
              <a:latin typeface="Gill Sans"/>
              <a:cs typeface="Gill Sans"/>
            </a:endParaRPr>
          </a:p>
        </p:txBody>
      </p:sp>
      <p:sp>
        <p:nvSpPr>
          <p:cNvPr id="4" name="Subtitle 2"/>
          <p:cNvSpPr txBox="1">
            <a:spLocks/>
          </p:cNvSpPr>
          <p:nvPr/>
        </p:nvSpPr>
        <p:spPr>
          <a:xfrm>
            <a:off x="776140" y="3581400"/>
            <a:ext cx="7696200" cy="609600"/>
          </a:xfrm>
          <a:prstGeom prst="rect">
            <a:avLst/>
          </a:prstGeom>
          <a:solidFill>
            <a:srgbClr val="365561"/>
          </a:solidFill>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600" dirty="0" smtClean="0">
                <a:solidFill>
                  <a:schemeClr val="bg1"/>
                </a:solidFill>
                <a:latin typeface="Arial" panose="020B0604020202020204" pitchFamily="34" charset="0"/>
                <a:cs typeface="Arial" panose="020B0604020202020204" pitchFamily="34" charset="0"/>
              </a:rPr>
              <a:t> Carin Reeve-</a:t>
            </a:r>
            <a:r>
              <a:rPr lang="en-US" sz="2600" dirty="0" err="1" smtClean="0">
                <a:solidFill>
                  <a:schemeClr val="bg1"/>
                </a:solidFill>
                <a:latin typeface="Arial" panose="020B0604020202020204" pitchFamily="34" charset="0"/>
                <a:cs typeface="Arial" panose="020B0604020202020204" pitchFamily="34" charset="0"/>
              </a:rPr>
              <a:t>Larham</a:t>
            </a:r>
            <a:r>
              <a:rPr lang="en-US" sz="2600" dirty="0" smtClean="0">
                <a:solidFill>
                  <a:schemeClr val="bg1"/>
                </a:solidFill>
                <a:latin typeface="Arial" panose="020B0604020202020204" pitchFamily="34" charset="0"/>
                <a:cs typeface="Arial" panose="020B0604020202020204" pitchFamily="34" charset="0"/>
              </a:rPr>
              <a:t>, Principal</a:t>
            </a:r>
          </a:p>
        </p:txBody>
      </p:sp>
      <p:sp>
        <p:nvSpPr>
          <p:cNvPr id="7" name="Subtitle 2"/>
          <p:cNvSpPr txBox="1">
            <a:spLocks/>
          </p:cNvSpPr>
          <p:nvPr/>
        </p:nvSpPr>
        <p:spPr>
          <a:xfrm>
            <a:off x="776140" y="4343400"/>
            <a:ext cx="7696200" cy="609600"/>
          </a:xfrm>
          <a:prstGeom prst="rect">
            <a:avLst/>
          </a:prstGeom>
          <a:solidFill>
            <a:srgbClr val="EEA420"/>
          </a:solidFill>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800" dirty="0" smtClean="0">
                <a:solidFill>
                  <a:srgbClr val="FFFFFF"/>
                </a:solidFill>
                <a:latin typeface="Arial" panose="020B0604020202020204" pitchFamily="34" charset="0"/>
                <a:cs typeface="Arial" panose="020B0604020202020204" pitchFamily="34" charset="0"/>
              </a:rPr>
              <a:t>Dr. Weeks Elementary School</a:t>
            </a:r>
            <a:endParaRPr lang="en-US" sz="2800" dirty="0">
              <a:solidFill>
                <a:srgbClr val="FFFFFF"/>
              </a:solidFill>
              <a:latin typeface="Arial" panose="020B0604020202020204" pitchFamily="34" charset="0"/>
              <a:cs typeface="Arial" panose="020B0604020202020204" pitchFamily="34" charset="0"/>
            </a:endParaRPr>
          </a:p>
        </p:txBody>
      </p:sp>
      <p:grpSp>
        <p:nvGrpSpPr>
          <p:cNvPr id="9" name="Group 8"/>
          <p:cNvGrpSpPr/>
          <p:nvPr/>
        </p:nvGrpSpPr>
        <p:grpSpPr>
          <a:xfrm>
            <a:off x="3733800" y="5105400"/>
            <a:ext cx="1541390" cy="1292088"/>
            <a:chOff x="304799" y="384312"/>
            <a:chExt cx="1905000" cy="1596888"/>
          </a:xfrm>
        </p:grpSpPr>
        <p:pic>
          <p:nvPicPr>
            <p:cNvPr id="8" name="Picture 7" descr="SCSD Black- No Text.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143000"/>
              <a:ext cx="786276" cy="838200"/>
            </a:xfrm>
            <a:prstGeom prst="rect">
              <a:avLst/>
            </a:prstGeom>
          </p:spPr>
        </p:pic>
        <p:pic>
          <p:nvPicPr>
            <p:cNvPr id="2" name="Picture 1" descr="GE No Dates.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799" y="384312"/>
              <a:ext cx="1905000" cy="662609"/>
            </a:xfrm>
            <a:prstGeom prst="rect">
              <a:avLst/>
            </a:prstGeom>
          </p:spPr>
        </p:pic>
      </p:grpSp>
    </p:spTree>
    <p:extLst>
      <p:ext uri="{BB962C8B-B14F-4D97-AF65-F5344CB8AC3E}">
        <p14:creationId xmlns:p14="http://schemas.microsoft.com/office/powerpoint/2010/main" val="24015640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5754078"/>
            <a:ext cx="9144000" cy="1103922"/>
          </a:xfrm>
          <a:prstGeom prst="rect">
            <a:avLst/>
          </a:prstGeom>
          <a:solidFill>
            <a:srgbClr val="B823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2320"/>
              </a:solidFill>
            </a:endParaRPr>
          </a:p>
        </p:txBody>
      </p:sp>
      <p:sp>
        <p:nvSpPr>
          <p:cNvPr id="11" name="TextBox 10"/>
          <p:cNvSpPr txBox="1"/>
          <p:nvPr/>
        </p:nvSpPr>
        <p:spPr>
          <a:xfrm>
            <a:off x="1479597" y="5842093"/>
            <a:ext cx="7103792" cy="1077218"/>
          </a:xfrm>
          <a:prstGeom prst="rect">
            <a:avLst/>
          </a:prstGeom>
          <a:noFill/>
        </p:spPr>
        <p:txBody>
          <a:bodyPr wrap="square" rtlCol="0">
            <a:spAutoFit/>
          </a:bodyPr>
          <a:lstStyle/>
          <a:p>
            <a:pPr algn="ctr">
              <a:lnSpc>
                <a:spcPct val="80000"/>
              </a:lnSpc>
            </a:pPr>
            <a:r>
              <a:rPr lang="en-US" sz="4000" dirty="0">
                <a:solidFill>
                  <a:schemeClr val="bg1"/>
                </a:solidFill>
                <a:latin typeface="Arial" panose="020B0604020202020204" pitchFamily="34" charset="0"/>
              </a:rPr>
              <a:t>Extended Learning Time: #</a:t>
            </a:r>
            <a:r>
              <a:rPr lang="en-US" sz="4000" dirty="0" err="1">
                <a:solidFill>
                  <a:schemeClr val="bg1"/>
                </a:solidFill>
                <a:latin typeface="Arial" panose="020B0604020202020204" pitchFamily="34" charset="0"/>
              </a:rPr>
              <a:t>gamechanger</a:t>
            </a:r>
            <a:endParaRPr lang="en-US" sz="4000" spc="-150" dirty="0">
              <a:solidFill>
                <a:schemeClr val="bg1"/>
              </a:solidFill>
              <a:latin typeface="Helvetica Light"/>
              <a:cs typeface="Helvetica Light"/>
            </a:endParaRPr>
          </a:p>
        </p:txBody>
      </p:sp>
      <p:pic>
        <p:nvPicPr>
          <p:cNvPr id="12" name="Picture 11" descr="SCSD White.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613" y="6007713"/>
            <a:ext cx="529880" cy="559216"/>
          </a:xfrm>
          <a:prstGeom prst="rect">
            <a:avLst/>
          </a:prstGeom>
        </p:spPr>
      </p:pic>
      <p:sp>
        <p:nvSpPr>
          <p:cNvPr id="4" name="AutoShape 2" descr="behavior data.png"/>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343389" y="252037"/>
            <a:ext cx="4572000" cy="6052939"/>
          </a:xfrm>
          <a:prstGeom prst="rect">
            <a:avLst/>
          </a:prstGeom>
        </p:spPr>
        <p:txBody>
          <a:bodyPr>
            <a:spAutoFit/>
          </a:bodyPr>
          <a:lstStyle/>
          <a:p>
            <a:pPr>
              <a:spcAft>
                <a:spcPts val="1600"/>
              </a:spcAft>
            </a:pPr>
            <a:r>
              <a:rPr lang="en-US" sz="2000" b="1" i="1" dirty="0">
                <a:solidFill>
                  <a:srgbClr val="20124D"/>
                </a:solidFill>
                <a:latin typeface="Arial" panose="020B0604020202020204" pitchFamily="34" charset="0"/>
                <a:cs typeface="Arial" panose="020B0604020202020204" pitchFamily="34" charset="0"/>
              </a:rPr>
              <a:t>While students are…</a:t>
            </a:r>
            <a:endParaRPr lang="en-US" sz="2000" dirty="0">
              <a:latin typeface="Arial" panose="020B0604020202020204" pitchFamily="34" charset="0"/>
              <a:cs typeface="Arial" panose="020B0604020202020204" pitchFamily="34" charset="0"/>
            </a:endParaRPr>
          </a:p>
          <a:p>
            <a:pPr marL="285750" indent="-285750">
              <a:spcAft>
                <a:spcPts val="1600"/>
              </a:spcAft>
              <a:buFont typeface="Wingdings" panose="05000000000000000000" pitchFamily="2" charset="2"/>
              <a:buChar char="v"/>
            </a:pPr>
            <a:r>
              <a:rPr lang="en-US" sz="2000" dirty="0">
                <a:solidFill>
                  <a:srgbClr val="20124D"/>
                </a:solidFill>
                <a:latin typeface="Arial" panose="020B0604020202020204" pitchFamily="34" charset="0"/>
                <a:cs typeface="Arial" panose="020B0604020202020204" pitchFamily="34" charset="0"/>
              </a:rPr>
              <a:t>Working with enrichment teachers on a variety of STEAM related topics</a:t>
            </a:r>
            <a:endParaRPr lang="en-US" sz="2000" dirty="0">
              <a:latin typeface="Arial" panose="020B0604020202020204" pitchFamily="34" charset="0"/>
              <a:cs typeface="Arial" panose="020B0604020202020204" pitchFamily="34" charset="0"/>
            </a:endParaRPr>
          </a:p>
          <a:p>
            <a:pPr marL="285750" indent="-285750">
              <a:spcAft>
                <a:spcPts val="1600"/>
              </a:spcAft>
              <a:buFont typeface="Wingdings" panose="05000000000000000000" pitchFamily="2" charset="2"/>
              <a:buChar char="v"/>
            </a:pPr>
            <a:r>
              <a:rPr lang="en-US" sz="2000" dirty="0">
                <a:solidFill>
                  <a:srgbClr val="20124D"/>
                </a:solidFill>
                <a:latin typeface="Arial" panose="020B0604020202020204" pitchFamily="34" charset="0"/>
                <a:cs typeface="Arial" panose="020B0604020202020204" pitchFamily="34" charset="0"/>
              </a:rPr>
              <a:t>Engaged in design-thinking and developing ideas</a:t>
            </a:r>
            <a:endParaRPr lang="en-US" sz="2000" dirty="0">
              <a:latin typeface="Arial" panose="020B0604020202020204" pitchFamily="34" charset="0"/>
              <a:cs typeface="Arial" panose="020B0604020202020204" pitchFamily="34" charset="0"/>
            </a:endParaRPr>
          </a:p>
          <a:p>
            <a:pPr marL="285750" indent="-285750">
              <a:spcAft>
                <a:spcPts val="1600"/>
              </a:spcAft>
              <a:buFont typeface="Wingdings" panose="05000000000000000000" pitchFamily="2" charset="2"/>
              <a:buChar char="v"/>
            </a:pPr>
            <a:r>
              <a:rPr lang="en-US" sz="2000" dirty="0">
                <a:solidFill>
                  <a:srgbClr val="20124D"/>
                </a:solidFill>
                <a:latin typeface="Arial" panose="020B0604020202020204" pitchFamily="34" charset="0"/>
                <a:cs typeface="Arial" panose="020B0604020202020204" pitchFamily="34" charset="0"/>
              </a:rPr>
              <a:t>Developing creative problem-solving skills</a:t>
            </a:r>
            <a:endParaRPr lang="en-US" sz="2000" dirty="0">
              <a:latin typeface="Arial" panose="020B0604020202020204" pitchFamily="34" charset="0"/>
              <a:cs typeface="Arial" panose="020B0604020202020204" pitchFamily="34" charset="0"/>
            </a:endParaRPr>
          </a:p>
          <a:p>
            <a:pPr marL="285750" indent="-285750">
              <a:spcAft>
                <a:spcPts val="1600"/>
              </a:spcAft>
              <a:buFont typeface="Wingdings" panose="05000000000000000000" pitchFamily="2" charset="2"/>
              <a:buChar char="v"/>
            </a:pPr>
            <a:r>
              <a:rPr lang="en-US" sz="2000" dirty="0">
                <a:solidFill>
                  <a:srgbClr val="20124D"/>
                </a:solidFill>
                <a:latin typeface="Arial" panose="020B0604020202020204" pitchFamily="34" charset="0"/>
                <a:cs typeface="Arial" panose="020B0604020202020204" pitchFamily="34" charset="0"/>
              </a:rPr>
              <a:t>Collaborating with their peers</a:t>
            </a:r>
            <a:endParaRPr lang="en-US" sz="2000" dirty="0">
              <a:latin typeface="Arial" panose="020B0604020202020204" pitchFamily="34" charset="0"/>
              <a:cs typeface="Arial" panose="020B0604020202020204" pitchFamily="34" charset="0"/>
            </a:endParaRPr>
          </a:p>
          <a:p>
            <a:pPr marL="285750" indent="-285750">
              <a:spcAft>
                <a:spcPts val="1600"/>
              </a:spcAft>
              <a:buFont typeface="Wingdings" panose="05000000000000000000" pitchFamily="2" charset="2"/>
              <a:buChar char="v"/>
            </a:pPr>
            <a:r>
              <a:rPr lang="en-US" sz="2000" dirty="0">
                <a:solidFill>
                  <a:srgbClr val="20124D"/>
                </a:solidFill>
                <a:latin typeface="Arial" panose="020B0604020202020204" pitchFamily="34" charset="0"/>
                <a:cs typeface="Arial" panose="020B0604020202020204" pitchFamily="34" charset="0"/>
              </a:rPr>
              <a:t>Exploring and investigating in hands-on, project-based learning</a:t>
            </a:r>
            <a:endParaRPr lang="en-US" sz="2000" dirty="0">
              <a:latin typeface="Arial" panose="020B0604020202020204" pitchFamily="34" charset="0"/>
              <a:cs typeface="Arial" panose="020B0604020202020204" pitchFamily="34" charset="0"/>
            </a:endParaRPr>
          </a:p>
          <a:p>
            <a:pPr marL="285750" indent="-285750">
              <a:spcAft>
                <a:spcPts val="1600"/>
              </a:spcAft>
              <a:buFont typeface="Wingdings" panose="05000000000000000000" pitchFamily="2" charset="2"/>
              <a:buChar char="v"/>
            </a:pPr>
            <a:r>
              <a:rPr lang="en-US" sz="2000" dirty="0">
                <a:solidFill>
                  <a:srgbClr val="20124D"/>
                </a:solidFill>
                <a:latin typeface="Arial" panose="020B0604020202020204" pitchFamily="34" charset="0"/>
                <a:cs typeface="Arial" panose="020B0604020202020204" pitchFamily="34" charset="0"/>
              </a:rPr>
              <a:t>Experiencing learning outside the classroom</a:t>
            </a:r>
            <a:endParaRPr lang="en-US" sz="2000" dirty="0">
              <a:latin typeface="Arial" panose="020B0604020202020204" pitchFamily="34" charset="0"/>
              <a:cs typeface="Arial" panose="020B0604020202020204" pitchFamily="34" charset="0"/>
            </a:endParaRPr>
          </a:p>
          <a:p>
            <a:r>
              <a:rPr lang="en-US" dirty="0"/>
              <a:t/>
            </a:r>
            <a:br>
              <a:rPr lang="en-US" dirty="0"/>
            </a:b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1493" y="1981200"/>
            <a:ext cx="3888397" cy="3053378"/>
          </a:xfrm>
          <a:prstGeom prst="rect">
            <a:avLst/>
          </a:prstGeom>
        </p:spPr>
      </p:pic>
    </p:spTree>
    <p:extLst>
      <p:ext uri="{BB962C8B-B14F-4D97-AF65-F5344CB8AC3E}">
        <p14:creationId xmlns:p14="http://schemas.microsoft.com/office/powerpoint/2010/main" val="28001239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5754078"/>
            <a:ext cx="9144000" cy="1103922"/>
          </a:xfrm>
          <a:prstGeom prst="rect">
            <a:avLst/>
          </a:prstGeom>
          <a:solidFill>
            <a:srgbClr val="3655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2320"/>
              </a:solidFill>
            </a:endParaRPr>
          </a:p>
        </p:txBody>
      </p:sp>
      <p:sp>
        <p:nvSpPr>
          <p:cNvPr id="11" name="TextBox 10"/>
          <p:cNvSpPr txBox="1"/>
          <p:nvPr/>
        </p:nvSpPr>
        <p:spPr>
          <a:xfrm>
            <a:off x="1378350" y="5763262"/>
            <a:ext cx="7941992" cy="1085554"/>
          </a:xfrm>
          <a:prstGeom prst="rect">
            <a:avLst/>
          </a:prstGeom>
          <a:noFill/>
        </p:spPr>
        <p:txBody>
          <a:bodyPr wrap="square" rtlCol="0">
            <a:spAutoFit/>
          </a:bodyPr>
          <a:lstStyle/>
          <a:p>
            <a:pPr>
              <a:lnSpc>
                <a:spcPct val="80000"/>
              </a:lnSpc>
            </a:pPr>
            <a:r>
              <a:rPr lang="en-US" sz="4000" dirty="0">
                <a:solidFill>
                  <a:schemeClr val="bg1"/>
                </a:solidFill>
              </a:rPr>
              <a:t>Extended Learning Time: </a:t>
            </a:r>
            <a:endParaRPr lang="en-US" sz="4000" dirty="0" smtClean="0">
              <a:solidFill>
                <a:schemeClr val="bg1"/>
              </a:solidFill>
            </a:endParaRPr>
          </a:p>
          <a:p>
            <a:pPr>
              <a:lnSpc>
                <a:spcPct val="80000"/>
              </a:lnSpc>
            </a:pPr>
            <a:r>
              <a:rPr lang="en-US" sz="4000" dirty="0" smtClean="0">
                <a:solidFill>
                  <a:schemeClr val="bg1"/>
                </a:solidFill>
              </a:rPr>
              <a:t>A </a:t>
            </a:r>
            <a:r>
              <a:rPr lang="en-US" sz="4000" dirty="0">
                <a:solidFill>
                  <a:schemeClr val="bg1"/>
                </a:solidFill>
              </a:rPr>
              <a:t>Promising Practice</a:t>
            </a:r>
            <a:endParaRPr lang="en-US" sz="4000" spc="-150" dirty="0">
              <a:solidFill>
                <a:schemeClr val="bg1"/>
              </a:solidFill>
              <a:latin typeface="Helvetica Light"/>
              <a:cs typeface="Helvetica Light"/>
            </a:endParaRPr>
          </a:p>
        </p:txBody>
      </p:sp>
      <p:pic>
        <p:nvPicPr>
          <p:cNvPr id="12" name="Picture 11" descr="SCSD White.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235" y="5956569"/>
            <a:ext cx="529880" cy="559216"/>
          </a:xfrm>
          <a:prstGeom prst="rect">
            <a:avLst/>
          </a:prstGeom>
        </p:spPr>
      </p:pic>
      <p:sp>
        <p:nvSpPr>
          <p:cNvPr id="2" name="Rectangle 1"/>
          <p:cNvSpPr/>
          <p:nvPr/>
        </p:nvSpPr>
        <p:spPr>
          <a:xfrm>
            <a:off x="3393578" y="17417"/>
            <a:ext cx="5750422" cy="6401753"/>
          </a:xfrm>
          <a:prstGeom prst="rect">
            <a:avLst/>
          </a:prstGeom>
        </p:spPr>
        <p:txBody>
          <a:bodyPr wrap="square">
            <a:spAutoFit/>
          </a:bodyPr>
          <a:lstStyle/>
          <a:p>
            <a:r>
              <a:rPr lang="en-US" sz="2400" b="1" i="1" dirty="0">
                <a:latin typeface="Arial" panose="020B0604020202020204" pitchFamily="34" charset="0"/>
                <a:cs typeface="Arial" panose="020B0604020202020204" pitchFamily="34" charset="0"/>
              </a:rPr>
              <a:t>Teachers are</a:t>
            </a:r>
            <a:r>
              <a:rPr lang="en-US" sz="2400" b="1" i="1"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v"/>
            </a:pPr>
            <a:r>
              <a:rPr lang="en-US" sz="2200" dirty="0">
                <a:latin typeface="Arial" panose="020B0604020202020204" pitchFamily="34" charset="0"/>
                <a:cs typeface="Arial" panose="020B0604020202020204" pitchFamily="34" charset="0"/>
              </a:rPr>
              <a:t>Unpacking instructional </a:t>
            </a:r>
            <a:r>
              <a:rPr lang="en-US" sz="2200" dirty="0" smtClean="0">
                <a:latin typeface="Arial" panose="020B0604020202020204" pitchFamily="34" charset="0"/>
                <a:cs typeface="Arial" panose="020B0604020202020204" pitchFamily="34" charset="0"/>
              </a:rPr>
              <a:t>standards and </a:t>
            </a:r>
            <a:r>
              <a:rPr lang="en-US" sz="2200" dirty="0">
                <a:latin typeface="Arial" panose="020B0604020202020204" pitchFamily="34" charset="0"/>
                <a:cs typeface="Arial" panose="020B0604020202020204" pitchFamily="34" charset="0"/>
              </a:rPr>
              <a:t>instructional </a:t>
            </a:r>
            <a:r>
              <a:rPr lang="en-US" sz="2200" dirty="0" smtClean="0">
                <a:latin typeface="Arial" panose="020B0604020202020204" pitchFamily="34" charset="0"/>
                <a:cs typeface="Arial" panose="020B0604020202020204" pitchFamily="34" charset="0"/>
              </a:rPr>
              <a:t>planning</a:t>
            </a:r>
          </a:p>
          <a:p>
            <a:endParaRPr lang="en-US" sz="22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v"/>
            </a:pPr>
            <a:r>
              <a:rPr lang="en-US" sz="2200" dirty="0">
                <a:latin typeface="Arial" panose="020B0604020202020204" pitchFamily="34" charset="0"/>
                <a:cs typeface="Arial" panose="020B0604020202020204" pitchFamily="34" charset="0"/>
              </a:rPr>
              <a:t>Analyzing student data and tracking progress against targets and </a:t>
            </a:r>
            <a:r>
              <a:rPr lang="en-US" sz="2200" dirty="0" smtClean="0">
                <a:latin typeface="Arial" panose="020B0604020202020204" pitchFamily="34" charset="0"/>
                <a:cs typeface="Arial" panose="020B0604020202020204" pitchFamily="34" charset="0"/>
              </a:rPr>
              <a:t>goals</a:t>
            </a:r>
          </a:p>
          <a:p>
            <a:endParaRPr lang="en-US" sz="22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v"/>
            </a:pPr>
            <a:r>
              <a:rPr lang="en-US" sz="2200" dirty="0">
                <a:latin typeface="Arial" panose="020B0604020202020204" pitchFamily="34" charset="0"/>
                <a:cs typeface="Arial" panose="020B0604020202020204" pitchFamily="34" charset="0"/>
              </a:rPr>
              <a:t>Collaborating </a:t>
            </a:r>
            <a:r>
              <a:rPr lang="en-US" sz="2200" dirty="0" smtClean="0">
                <a:latin typeface="Arial" panose="020B0604020202020204" pitchFamily="34" charset="0"/>
                <a:cs typeface="Arial" panose="020B0604020202020204" pitchFamily="34" charset="0"/>
              </a:rPr>
              <a:t>to improve </a:t>
            </a:r>
            <a:r>
              <a:rPr lang="en-US" sz="2200" dirty="0">
                <a:latin typeface="Arial" panose="020B0604020202020204" pitchFamily="34" charset="0"/>
                <a:cs typeface="Arial" panose="020B0604020202020204" pitchFamily="34" charset="0"/>
              </a:rPr>
              <a:t>student achievement and developing intervention </a:t>
            </a:r>
            <a:r>
              <a:rPr lang="en-US" sz="2200" dirty="0" smtClean="0">
                <a:latin typeface="Arial" panose="020B0604020202020204" pitchFamily="34" charset="0"/>
                <a:cs typeface="Arial" panose="020B0604020202020204" pitchFamily="34" charset="0"/>
              </a:rPr>
              <a:t>plans</a:t>
            </a:r>
          </a:p>
          <a:p>
            <a:endParaRPr lang="en-US" sz="22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v"/>
            </a:pPr>
            <a:r>
              <a:rPr lang="en-US" sz="2200" dirty="0">
                <a:latin typeface="Arial" panose="020B0604020202020204" pitchFamily="34" charset="0"/>
                <a:cs typeface="Arial" panose="020B0604020202020204" pitchFamily="34" charset="0"/>
              </a:rPr>
              <a:t>Participating in professional </a:t>
            </a:r>
            <a:r>
              <a:rPr lang="en-US" sz="2200" dirty="0" smtClean="0">
                <a:latin typeface="Arial" panose="020B0604020202020204" pitchFamily="34" charset="0"/>
                <a:cs typeface="Arial" panose="020B0604020202020204" pitchFamily="34" charset="0"/>
              </a:rPr>
              <a:t>development aligned to the goals </a:t>
            </a:r>
            <a:r>
              <a:rPr lang="en-US" sz="2200" dirty="0">
                <a:latin typeface="Arial" panose="020B0604020202020204" pitchFamily="34" charset="0"/>
                <a:cs typeface="Arial" panose="020B0604020202020204" pitchFamily="34" charset="0"/>
              </a:rPr>
              <a:t>of the </a:t>
            </a:r>
            <a:r>
              <a:rPr lang="en-US" sz="2200" dirty="0" smtClean="0">
                <a:latin typeface="Arial" panose="020B0604020202020204" pitchFamily="34" charset="0"/>
                <a:cs typeface="Arial" panose="020B0604020202020204" pitchFamily="34" charset="0"/>
              </a:rPr>
              <a:t>school</a:t>
            </a:r>
          </a:p>
          <a:p>
            <a:endParaRPr lang="en-US" sz="22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v"/>
            </a:pPr>
            <a:r>
              <a:rPr lang="en-US" sz="2200" dirty="0">
                <a:latin typeface="Arial" panose="020B0604020202020204" pitchFamily="34" charset="0"/>
                <a:cs typeface="Arial" panose="020B0604020202020204" pitchFamily="34" charset="0"/>
              </a:rPr>
              <a:t>Observing instruction, giving feedback, practicing effective strategies</a:t>
            </a:r>
          </a:p>
          <a:p>
            <a:r>
              <a:rPr lang="en-US" sz="2800" dirty="0"/>
              <a:t/>
            </a:r>
            <a:br>
              <a:rPr lang="en-US" sz="2800" dirty="0"/>
            </a:br>
            <a:endParaRPr lang="en-US" sz="28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82" y="886155"/>
            <a:ext cx="3414360" cy="4481284"/>
          </a:xfrm>
          <a:prstGeom prst="rect">
            <a:avLst/>
          </a:prstGeom>
        </p:spPr>
      </p:pic>
    </p:spTree>
    <p:extLst>
      <p:ext uri="{BB962C8B-B14F-4D97-AF65-F5344CB8AC3E}">
        <p14:creationId xmlns:p14="http://schemas.microsoft.com/office/powerpoint/2010/main" val="7051766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5754078"/>
            <a:ext cx="9144000" cy="1103922"/>
          </a:xfrm>
          <a:prstGeom prst="rect">
            <a:avLst/>
          </a:prstGeom>
          <a:solidFill>
            <a:srgbClr val="7DA9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2320"/>
              </a:solidFill>
            </a:endParaRPr>
          </a:p>
        </p:txBody>
      </p:sp>
      <p:sp>
        <p:nvSpPr>
          <p:cNvPr id="11" name="TextBox 10"/>
          <p:cNvSpPr txBox="1"/>
          <p:nvPr/>
        </p:nvSpPr>
        <p:spPr>
          <a:xfrm>
            <a:off x="1168761" y="6028449"/>
            <a:ext cx="7941992" cy="584775"/>
          </a:xfrm>
          <a:prstGeom prst="rect">
            <a:avLst/>
          </a:prstGeom>
          <a:noFill/>
        </p:spPr>
        <p:txBody>
          <a:bodyPr wrap="square" rtlCol="0">
            <a:spAutoFit/>
          </a:bodyPr>
          <a:lstStyle/>
          <a:p>
            <a:pPr>
              <a:lnSpc>
                <a:spcPct val="80000"/>
              </a:lnSpc>
            </a:pPr>
            <a:r>
              <a:rPr lang="en-US" sz="4000" spc="-150" dirty="0" smtClean="0">
                <a:solidFill>
                  <a:srgbClr val="FFFFFF"/>
                </a:solidFill>
                <a:latin typeface="Arial" panose="020B0604020202020204" pitchFamily="34" charset="0"/>
                <a:cs typeface="Arial" panose="020B0604020202020204" pitchFamily="34" charset="0"/>
              </a:rPr>
              <a:t>Collaborative Team Planning</a:t>
            </a:r>
            <a:endParaRPr lang="en-US" sz="4000" spc="-150" dirty="0">
              <a:solidFill>
                <a:srgbClr val="FFFFFF"/>
              </a:solidFill>
              <a:latin typeface="Arial" panose="020B0604020202020204" pitchFamily="34" charset="0"/>
              <a:cs typeface="Arial" panose="020B0604020202020204" pitchFamily="34" charset="0"/>
            </a:endParaRPr>
          </a:p>
        </p:txBody>
      </p:sp>
      <p:pic>
        <p:nvPicPr>
          <p:cNvPr id="12" name="Picture 11" descr="SCSD White.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472" y="6021413"/>
            <a:ext cx="529880" cy="559216"/>
          </a:xfrm>
          <a:prstGeom prst="rect">
            <a:avLst/>
          </a:prstGeom>
        </p:spPr>
      </p:pic>
      <p:sp>
        <p:nvSpPr>
          <p:cNvPr id="2" name="Title 1"/>
          <p:cNvSpPr>
            <a:spLocks noGrp="1"/>
          </p:cNvSpPr>
          <p:nvPr>
            <p:ph type="title"/>
          </p:nvPr>
        </p:nvSpPr>
        <p:spPr>
          <a:xfrm>
            <a:off x="457200" y="274638"/>
            <a:ext cx="8229600" cy="759823"/>
          </a:xfrm>
        </p:spPr>
        <p:txBody>
          <a:bodyPr>
            <a:noAutofit/>
          </a:bodyPr>
          <a:lstStyle/>
          <a:p>
            <a:r>
              <a:rPr lang="en-US" b="1" dirty="0" smtClean="0">
                <a:latin typeface="Arial" panose="020B0604020202020204" pitchFamily="34" charset="0"/>
                <a:cs typeface="Arial" panose="020B0604020202020204" pitchFamily="34" charset="0"/>
              </a:rPr>
              <a:t>What happens during CTP?</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19440" y="1228115"/>
            <a:ext cx="5486400" cy="4525963"/>
          </a:xfrm>
        </p:spPr>
        <p:txBody>
          <a:bodyPr/>
          <a:lstStyle/>
          <a:p>
            <a:pPr>
              <a:spcBef>
                <a:spcPts val="0"/>
              </a:spcBef>
              <a:spcAft>
                <a:spcPts val="1600"/>
              </a:spcAft>
            </a:pPr>
            <a:r>
              <a:rPr lang="en-US" dirty="0">
                <a:solidFill>
                  <a:srgbClr val="20124D"/>
                </a:solidFill>
                <a:latin typeface="Arial" panose="020B0604020202020204" pitchFamily="34" charset="0"/>
                <a:cs typeface="Arial" panose="020B0604020202020204" pitchFamily="34" charset="0"/>
              </a:rPr>
              <a:t>Professional Development</a:t>
            </a:r>
            <a:endParaRPr lang="en-US" dirty="0">
              <a:latin typeface="Arial" panose="020B0604020202020204" pitchFamily="34" charset="0"/>
              <a:cs typeface="Arial" panose="020B0604020202020204" pitchFamily="34" charset="0"/>
            </a:endParaRPr>
          </a:p>
          <a:p>
            <a:pPr>
              <a:spcBef>
                <a:spcPts val="0"/>
              </a:spcBef>
              <a:spcAft>
                <a:spcPts val="1600"/>
              </a:spcAft>
            </a:pPr>
            <a:r>
              <a:rPr lang="en-US" dirty="0">
                <a:solidFill>
                  <a:srgbClr val="20124D"/>
                </a:solidFill>
                <a:latin typeface="Arial" panose="020B0604020202020204" pitchFamily="34" charset="0"/>
                <a:cs typeface="Arial" panose="020B0604020202020204" pitchFamily="34" charset="0"/>
              </a:rPr>
              <a:t>Kid Talk Protocol</a:t>
            </a:r>
            <a:endParaRPr lang="en-US" dirty="0">
              <a:latin typeface="Arial" panose="020B0604020202020204" pitchFamily="34" charset="0"/>
              <a:cs typeface="Arial" panose="020B0604020202020204" pitchFamily="34" charset="0"/>
            </a:endParaRPr>
          </a:p>
          <a:p>
            <a:pPr>
              <a:spcBef>
                <a:spcPts val="0"/>
              </a:spcBef>
              <a:spcAft>
                <a:spcPts val="1600"/>
              </a:spcAft>
            </a:pPr>
            <a:r>
              <a:rPr lang="en-US" dirty="0">
                <a:solidFill>
                  <a:srgbClr val="20124D"/>
                </a:solidFill>
                <a:latin typeface="Arial" panose="020B0604020202020204" pitchFamily="34" charset="0"/>
                <a:cs typeface="Arial" panose="020B0604020202020204" pitchFamily="34" charset="0"/>
              </a:rPr>
              <a:t>Data Analysis and Instructional Planning</a:t>
            </a:r>
            <a:endParaRPr lang="en-US" dirty="0">
              <a:latin typeface="Arial" panose="020B0604020202020204" pitchFamily="34" charset="0"/>
              <a:cs typeface="Arial" panose="020B0604020202020204" pitchFamily="34" charset="0"/>
            </a:endParaRPr>
          </a:p>
          <a:p>
            <a:pPr>
              <a:spcBef>
                <a:spcPts val="0"/>
              </a:spcBef>
              <a:spcAft>
                <a:spcPts val="1600"/>
              </a:spcAft>
            </a:pPr>
            <a:r>
              <a:rPr lang="en-US" dirty="0">
                <a:solidFill>
                  <a:srgbClr val="20124D"/>
                </a:solidFill>
                <a:latin typeface="Arial" panose="020B0604020202020204" pitchFamily="34" charset="0"/>
                <a:cs typeface="Arial" panose="020B0604020202020204" pitchFamily="34" charset="0"/>
              </a:rPr>
              <a:t>Practice </a:t>
            </a:r>
            <a:endParaRPr lang="en-US" dirty="0">
              <a:latin typeface="Arial" panose="020B0604020202020204" pitchFamily="34" charset="0"/>
              <a:cs typeface="Arial" panose="020B0604020202020204" pitchFamily="34" charset="0"/>
            </a:endParaRPr>
          </a:p>
          <a:p>
            <a:pPr marL="0" indent="0">
              <a:buNone/>
            </a:pPr>
            <a:r>
              <a:rPr lang="en-US" dirty="0"/>
              <a:t/>
            </a:r>
            <a:br>
              <a:rPr lang="en-US" dirty="0"/>
            </a:b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802114"/>
            <a:ext cx="4033768" cy="3048000"/>
          </a:xfrm>
          <a:prstGeom prst="rect">
            <a:avLst/>
          </a:prstGeom>
        </p:spPr>
      </p:pic>
    </p:spTree>
    <p:extLst>
      <p:ext uri="{BB962C8B-B14F-4D97-AF65-F5344CB8AC3E}">
        <p14:creationId xmlns:p14="http://schemas.microsoft.com/office/powerpoint/2010/main" val="3648592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5754078"/>
            <a:ext cx="9144000" cy="1103922"/>
          </a:xfrm>
          <a:prstGeom prst="rect">
            <a:avLst/>
          </a:prstGeom>
          <a:solidFill>
            <a:srgbClr val="EEA4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2320"/>
              </a:solidFill>
            </a:endParaRPr>
          </a:p>
        </p:txBody>
      </p:sp>
      <p:sp>
        <p:nvSpPr>
          <p:cNvPr id="11" name="TextBox 10"/>
          <p:cNvSpPr txBox="1"/>
          <p:nvPr/>
        </p:nvSpPr>
        <p:spPr>
          <a:xfrm>
            <a:off x="1481046" y="5727909"/>
            <a:ext cx="7662953" cy="1077218"/>
          </a:xfrm>
          <a:prstGeom prst="rect">
            <a:avLst/>
          </a:prstGeom>
          <a:noFill/>
        </p:spPr>
        <p:txBody>
          <a:bodyPr wrap="square" rtlCol="0">
            <a:spAutoFit/>
          </a:bodyPr>
          <a:lstStyle/>
          <a:p>
            <a:pPr>
              <a:lnSpc>
                <a:spcPct val="80000"/>
              </a:lnSpc>
            </a:pPr>
            <a:r>
              <a:rPr lang="en-US" sz="4000" b="1" dirty="0" smtClean="0">
                <a:solidFill>
                  <a:schemeClr val="bg1"/>
                </a:solidFill>
                <a:latin typeface="Arial" panose="020B0604020202020204" pitchFamily="34" charset="0"/>
                <a:cs typeface="Arial" panose="020B0604020202020204" pitchFamily="34" charset="0"/>
              </a:rPr>
              <a:t>Prior to </a:t>
            </a:r>
          </a:p>
          <a:p>
            <a:pPr>
              <a:lnSpc>
                <a:spcPct val="80000"/>
              </a:lnSpc>
            </a:pPr>
            <a:r>
              <a:rPr lang="en-US" sz="4000" b="1" dirty="0" smtClean="0">
                <a:solidFill>
                  <a:schemeClr val="bg1"/>
                </a:solidFill>
                <a:latin typeface="Arial" panose="020B0604020202020204" pitchFamily="34" charset="0"/>
                <a:cs typeface="Arial" panose="020B0604020202020204" pitchFamily="34" charset="0"/>
              </a:rPr>
              <a:t>Extended Learning Time</a:t>
            </a:r>
            <a:endParaRPr lang="en-US" sz="4000" spc="-150" dirty="0">
              <a:solidFill>
                <a:schemeClr val="bg1"/>
              </a:solidFill>
              <a:latin typeface="Arial" panose="020B0604020202020204" pitchFamily="34" charset="0"/>
              <a:cs typeface="Arial" panose="020B0604020202020204" pitchFamily="34" charset="0"/>
            </a:endParaRPr>
          </a:p>
        </p:txBody>
      </p:sp>
      <p:pic>
        <p:nvPicPr>
          <p:cNvPr id="12" name="Picture 11" descr="SCSD White.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138" y="5867400"/>
            <a:ext cx="529880" cy="559216"/>
          </a:xfrm>
          <a:prstGeom prst="rect">
            <a:avLst/>
          </a:prstGeom>
        </p:spPr>
      </p:pic>
      <p:pic>
        <p:nvPicPr>
          <p:cNvPr id="6" name="Picture 5"/>
          <p:cNvPicPr>
            <a:picLocks noChangeAspect="1"/>
          </p:cNvPicPr>
          <p:nvPr/>
        </p:nvPicPr>
        <p:blipFill>
          <a:blip r:embed="rId4"/>
          <a:stretch>
            <a:fillRect/>
          </a:stretch>
        </p:blipFill>
        <p:spPr>
          <a:xfrm>
            <a:off x="533400" y="685800"/>
            <a:ext cx="8338643" cy="4221438"/>
          </a:xfrm>
          <a:prstGeom prst="rect">
            <a:avLst/>
          </a:prstGeom>
        </p:spPr>
      </p:pic>
    </p:spTree>
    <p:extLst>
      <p:ext uri="{BB962C8B-B14F-4D97-AF65-F5344CB8AC3E}">
        <p14:creationId xmlns:p14="http://schemas.microsoft.com/office/powerpoint/2010/main" val="7297387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5754078"/>
            <a:ext cx="9144000" cy="1103922"/>
          </a:xfrm>
          <a:prstGeom prst="rect">
            <a:avLst/>
          </a:prstGeom>
          <a:solidFill>
            <a:srgbClr val="B823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2320"/>
              </a:solidFill>
            </a:endParaRPr>
          </a:p>
        </p:txBody>
      </p:sp>
      <p:sp>
        <p:nvSpPr>
          <p:cNvPr id="11" name="TextBox 10"/>
          <p:cNvSpPr txBox="1"/>
          <p:nvPr/>
        </p:nvSpPr>
        <p:spPr>
          <a:xfrm>
            <a:off x="1479597" y="5842093"/>
            <a:ext cx="7103792" cy="1077218"/>
          </a:xfrm>
          <a:prstGeom prst="rect">
            <a:avLst/>
          </a:prstGeom>
          <a:noFill/>
        </p:spPr>
        <p:txBody>
          <a:bodyPr wrap="square" rtlCol="0">
            <a:spAutoFit/>
          </a:bodyPr>
          <a:lstStyle/>
          <a:p>
            <a:pPr algn="ctr">
              <a:lnSpc>
                <a:spcPct val="80000"/>
              </a:lnSpc>
            </a:pPr>
            <a:r>
              <a:rPr lang="en-US" sz="4000" dirty="0">
                <a:solidFill>
                  <a:schemeClr val="bg1"/>
                </a:solidFill>
                <a:latin typeface="Arial" panose="020B0604020202020204" pitchFamily="34" charset="0"/>
              </a:rPr>
              <a:t>Extended Learning Time: </a:t>
            </a:r>
          </a:p>
          <a:p>
            <a:pPr algn="ctr">
              <a:lnSpc>
                <a:spcPct val="80000"/>
              </a:lnSpc>
            </a:pPr>
            <a:r>
              <a:rPr lang="en-US" sz="4000" spc="-150" dirty="0" smtClean="0">
                <a:solidFill>
                  <a:schemeClr val="bg1"/>
                </a:solidFill>
                <a:latin typeface="Arial" panose="020B0604020202020204" pitchFamily="34" charset="0"/>
                <a:cs typeface="Helvetica Light"/>
              </a:rPr>
              <a:t>#Collaboration</a:t>
            </a:r>
            <a:endParaRPr lang="en-US" sz="4000" spc="-150" dirty="0">
              <a:solidFill>
                <a:schemeClr val="bg1"/>
              </a:solidFill>
              <a:latin typeface="Helvetica Light"/>
              <a:cs typeface="Helvetica Light"/>
            </a:endParaRPr>
          </a:p>
        </p:txBody>
      </p:sp>
      <p:pic>
        <p:nvPicPr>
          <p:cNvPr id="12" name="Picture 11" descr="SCSD White.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440" y="6101094"/>
            <a:ext cx="529880" cy="559216"/>
          </a:xfrm>
          <a:prstGeom prst="rect">
            <a:avLst/>
          </a:prstGeom>
        </p:spPr>
      </p:pic>
      <p:sp>
        <p:nvSpPr>
          <p:cNvPr id="4" name="AutoShape 2" descr="behavior data.png"/>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stretch>
            <a:fillRect/>
          </a:stretch>
        </p:blipFill>
        <p:spPr>
          <a:xfrm>
            <a:off x="3124200" y="2397609"/>
            <a:ext cx="3108300" cy="2332034"/>
          </a:xfrm>
          <a:prstGeom prst="rect">
            <a:avLst/>
          </a:prstGeom>
        </p:spPr>
      </p:pic>
      <p:pic>
        <p:nvPicPr>
          <p:cNvPr id="6" name="Picture 5"/>
          <p:cNvPicPr>
            <a:picLocks noChangeAspect="1"/>
          </p:cNvPicPr>
          <p:nvPr/>
        </p:nvPicPr>
        <p:blipFill>
          <a:blip r:embed="rId5"/>
          <a:stretch>
            <a:fillRect/>
          </a:stretch>
        </p:blipFill>
        <p:spPr>
          <a:xfrm>
            <a:off x="4678350" y="302306"/>
            <a:ext cx="2607732" cy="1956478"/>
          </a:xfrm>
          <a:prstGeom prst="rect">
            <a:avLst/>
          </a:prstGeom>
        </p:spPr>
      </p:pic>
      <p:pic>
        <p:nvPicPr>
          <p:cNvPr id="7" name="Picture 6"/>
          <p:cNvPicPr>
            <a:picLocks noChangeAspect="1"/>
          </p:cNvPicPr>
          <p:nvPr/>
        </p:nvPicPr>
        <p:blipFill>
          <a:blip r:embed="rId6"/>
          <a:stretch>
            <a:fillRect/>
          </a:stretch>
        </p:blipFill>
        <p:spPr>
          <a:xfrm>
            <a:off x="6553200" y="2395073"/>
            <a:ext cx="2361195" cy="3146805"/>
          </a:xfrm>
          <a:prstGeom prst="rect">
            <a:avLst/>
          </a:prstGeom>
        </p:spPr>
      </p:pic>
      <p:pic>
        <p:nvPicPr>
          <p:cNvPr id="9" name="Picture 8"/>
          <p:cNvPicPr>
            <a:picLocks noChangeAspect="1"/>
          </p:cNvPicPr>
          <p:nvPr/>
        </p:nvPicPr>
        <p:blipFill>
          <a:blip r:embed="rId7"/>
          <a:stretch>
            <a:fillRect/>
          </a:stretch>
        </p:blipFill>
        <p:spPr>
          <a:xfrm>
            <a:off x="219929" y="206064"/>
            <a:ext cx="2519336" cy="3357562"/>
          </a:xfrm>
          <a:prstGeom prst="rect">
            <a:avLst/>
          </a:prstGeom>
        </p:spPr>
      </p:pic>
      <p:pic>
        <p:nvPicPr>
          <p:cNvPr id="13" name="Picture 12"/>
          <p:cNvPicPr>
            <a:picLocks noChangeAspect="1"/>
          </p:cNvPicPr>
          <p:nvPr/>
        </p:nvPicPr>
        <p:blipFill>
          <a:blip r:embed="rId8"/>
          <a:stretch>
            <a:fillRect/>
          </a:stretch>
        </p:blipFill>
        <p:spPr>
          <a:xfrm>
            <a:off x="564769" y="3841724"/>
            <a:ext cx="2366963" cy="1775838"/>
          </a:xfrm>
          <a:prstGeom prst="rect">
            <a:avLst/>
          </a:prstGeom>
        </p:spPr>
      </p:pic>
    </p:spTree>
    <p:extLst>
      <p:ext uri="{BB962C8B-B14F-4D97-AF65-F5344CB8AC3E}">
        <p14:creationId xmlns:p14="http://schemas.microsoft.com/office/powerpoint/2010/main" val="19512836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 y="5754078"/>
            <a:ext cx="9144000" cy="1103922"/>
          </a:xfrm>
          <a:prstGeom prst="rect">
            <a:avLst/>
          </a:prstGeom>
          <a:solidFill>
            <a:srgbClr val="3655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2320"/>
              </a:solidFill>
            </a:endParaRPr>
          </a:p>
        </p:txBody>
      </p:sp>
      <p:sp>
        <p:nvSpPr>
          <p:cNvPr id="11" name="TextBox 10"/>
          <p:cNvSpPr txBox="1"/>
          <p:nvPr/>
        </p:nvSpPr>
        <p:spPr>
          <a:xfrm>
            <a:off x="4800599" y="5837925"/>
            <a:ext cx="4167055" cy="1077218"/>
          </a:xfrm>
          <a:prstGeom prst="rect">
            <a:avLst/>
          </a:prstGeom>
          <a:noFill/>
        </p:spPr>
        <p:txBody>
          <a:bodyPr wrap="square" rtlCol="0">
            <a:spAutoFit/>
          </a:bodyPr>
          <a:lstStyle/>
          <a:p>
            <a:pPr algn="ctr">
              <a:lnSpc>
                <a:spcPct val="80000"/>
              </a:lnSpc>
            </a:pPr>
            <a:r>
              <a:rPr lang="en-US" sz="4000" dirty="0" smtClean="0">
                <a:solidFill>
                  <a:schemeClr val="bg1"/>
                </a:solidFill>
                <a:latin typeface="Arial" panose="020B0604020202020204" pitchFamily="34" charset="0"/>
                <a:cs typeface="Arial" panose="020B0604020202020204" pitchFamily="34" charset="0"/>
              </a:rPr>
              <a:t>Time Comparison</a:t>
            </a:r>
            <a:endParaRPr lang="en-US" sz="4000" spc="-150" dirty="0">
              <a:solidFill>
                <a:schemeClr val="bg1"/>
              </a:solidFill>
              <a:latin typeface="Arial" panose="020B0604020202020204" pitchFamily="34" charset="0"/>
              <a:cs typeface="Arial" panose="020B0604020202020204" pitchFamily="34" charset="0"/>
            </a:endParaRPr>
          </a:p>
        </p:txBody>
      </p:sp>
      <p:pic>
        <p:nvPicPr>
          <p:cNvPr id="12" name="Picture 11" descr="SCSD White.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440" y="6101094"/>
            <a:ext cx="529880" cy="559216"/>
          </a:xfrm>
          <a:prstGeom prst="rect">
            <a:avLst/>
          </a:prstGeom>
        </p:spPr>
      </p:pic>
      <p:sp>
        <p:nvSpPr>
          <p:cNvPr id="4" name="TextBox 3"/>
          <p:cNvSpPr txBox="1"/>
          <p:nvPr/>
        </p:nvSpPr>
        <p:spPr>
          <a:xfrm>
            <a:off x="319440" y="838200"/>
            <a:ext cx="8214960" cy="3970318"/>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5,400 minutes (Contractual Time outside the day)</a:t>
            </a:r>
          </a:p>
          <a:p>
            <a:r>
              <a:rPr lang="en-US" sz="2800" dirty="0" smtClean="0">
                <a:latin typeface="Arial" panose="020B0604020202020204" pitchFamily="34" charset="0"/>
                <a:cs typeface="Arial" panose="020B0604020202020204" pitchFamily="34" charset="0"/>
              </a:rPr>
              <a:t>7,200 minutes (Planning)</a:t>
            </a:r>
          </a:p>
          <a:p>
            <a:r>
              <a:rPr lang="en-US" sz="2800" b="1" dirty="0" smtClean="0">
                <a:latin typeface="Arial" panose="020B0604020202020204" pitchFamily="34" charset="0"/>
                <a:cs typeface="Arial" panose="020B0604020202020204" pitchFamily="34" charset="0"/>
              </a:rPr>
              <a:t>12,600 minutes </a:t>
            </a:r>
            <a:r>
              <a:rPr lang="en-US" sz="2800" dirty="0" smtClean="0">
                <a:latin typeface="Arial" panose="020B0604020202020204" pitchFamily="34" charset="0"/>
                <a:cs typeface="Arial" panose="020B0604020202020204" pitchFamily="34" charset="0"/>
              </a:rPr>
              <a:t>- mostly housekeeping</a:t>
            </a:r>
            <a:endParaRPr lang="en-US" sz="2800" dirty="0">
              <a:latin typeface="Arial" panose="020B0604020202020204" pitchFamily="34" charset="0"/>
              <a:cs typeface="Arial" panose="020B0604020202020204" pitchFamily="34" charset="0"/>
            </a:endParaRPr>
          </a:p>
          <a:p>
            <a:endParaRPr lang="en-US" sz="2800" dirty="0" smtClean="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9,000 minutes (Collaborative Team Planning)</a:t>
            </a:r>
          </a:p>
          <a:p>
            <a:r>
              <a:rPr lang="en-US" sz="2800" dirty="0" smtClean="0">
                <a:latin typeface="Arial" panose="020B0604020202020204" pitchFamily="34" charset="0"/>
                <a:cs typeface="Arial" panose="020B0604020202020204" pitchFamily="34" charset="0"/>
              </a:rPr>
              <a:t>7,200 minutes (Planning)</a:t>
            </a:r>
          </a:p>
          <a:p>
            <a:r>
              <a:rPr lang="en-US" sz="2800" b="1" dirty="0" smtClean="0">
                <a:latin typeface="Arial" panose="020B0604020202020204" pitchFamily="34" charset="0"/>
                <a:cs typeface="Arial" panose="020B0604020202020204" pitchFamily="34" charset="0"/>
              </a:rPr>
              <a:t>16,200 minutes </a:t>
            </a:r>
            <a:r>
              <a:rPr lang="en-US" sz="2800" dirty="0" smtClean="0">
                <a:latin typeface="Arial" panose="020B0604020202020204" pitchFamily="34" charset="0"/>
                <a:cs typeface="Arial" panose="020B0604020202020204" pitchFamily="34" charset="0"/>
              </a:rPr>
              <a:t>purposefully aligned to vision</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29703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5754078"/>
            <a:ext cx="9144000" cy="1103922"/>
          </a:xfrm>
          <a:prstGeom prst="rect">
            <a:avLst/>
          </a:prstGeom>
          <a:solidFill>
            <a:srgbClr val="7DA9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2320"/>
              </a:solidFill>
            </a:endParaRPr>
          </a:p>
        </p:txBody>
      </p:sp>
      <p:sp>
        <p:nvSpPr>
          <p:cNvPr id="11" name="TextBox 10"/>
          <p:cNvSpPr txBox="1"/>
          <p:nvPr/>
        </p:nvSpPr>
        <p:spPr>
          <a:xfrm>
            <a:off x="4419600" y="6075535"/>
            <a:ext cx="4419600" cy="584775"/>
          </a:xfrm>
          <a:prstGeom prst="rect">
            <a:avLst/>
          </a:prstGeom>
          <a:noFill/>
        </p:spPr>
        <p:txBody>
          <a:bodyPr wrap="square" rtlCol="0">
            <a:spAutoFit/>
          </a:bodyPr>
          <a:lstStyle/>
          <a:p>
            <a:pPr>
              <a:lnSpc>
                <a:spcPct val="80000"/>
              </a:lnSpc>
            </a:pPr>
            <a:r>
              <a:rPr lang="en-US" sz="4000" spc="-150" dirty="0" smtClean="0">
                <a:solidFill>
                  <a:srgbClr val="FFFFFF"/>
                </a:solidFill>
                <a:latin typeface="Arial" panose="020B0604020202020204" pitchFamily="34" charset="0"/>
                <a:cs typeface="Arial" panose="020B0604020202020204" pitchFamily="34" charset="0"/>
              </a:rPr>
              <a:t>Evidence of Impact</a:t>
            </a:r>
            <a:endParaRPr lang="en-US" sz="4000" spc="-150" dirty="0">
              <a:solidFill>
                <a:srgbClr val="FFFFFF"/>
              </a:solidFill>
              <a:latin typeface="Arial" panose="020B0604020202020204" pitchFamily="34" charset="0"/>
              <a:cs typeface="Arial" panose="020B0604020202020204" pitchFamily="34" charset="0"/>
            </a:endParaRPr>
          </a:p>
        </p:txBody>
      </p:sp>
      <p:pic>
        <p:nvPicPr>
          <p:cNvPr id="12" name="Picture 11" descr="SCSD White.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440" y="6101094"/>
            <a:ext cx="529880" cy="559216"/>
          </a:xfrm>
          <a:prstGeom prst="rect">
            <a:avLst/>
          </a:prstGeom>
        </p:spPr>
      </p:pic>
      <p:pic>
        <p:nvPicPr>
          <p:cNvPr id="2" name="Picture 1"/>
          <p:cNvPicPr>
            <a:picLocks noChangeAspect="1"/>
          </p:cNvPicPr>
          <p:nvPr/>
        </p:nvPicPr>
        <p:blipFill>
          <a:blip r:embed="rId4"/>
          <a:stretch>
            <a:fillRect/>
          </a:stretch>
        </p:blipFill>
        <p:spPr>
          <a:xfrm>
            <a:off x="3340919" y="753304"/>
            <a:ext cx="2462159" cy="3281362"/>
          </a:xfrm>
          <a:prstGeom prst="rect">
            <a:avLst/>
          </a:prstGeom>
        </p:spPr>
      </p:pic>
      <p:pic>
        <p:nvPicPr>
          <p:cNvPr id="3" name="Picture 2"/>
          <p:cNvPicPr>
            <a:picLocks noChangeAspect="1"/>
          </p:cNvPicPr>
          <p:nvPr/>
        </p:nvPicPr>
        <p:blipFill>
          <a:blip r:embed="rId5"/>
          <a:stretch>
            <a:fillRect/>
          </a:stretch>
        </p:blipFill>
        <p:spPr>
          <a:xfrm>
            <a:off x="6044970" y="3271538"/>
            <a:ext cx="3099029" cy="2325078"/>
          </a:xfrm>
          <a:prstGeom prst="rect">
            <a:avLst/>
          </a:prstGeom>
        </p:spPr>
      </p:pic>
      <p:pic>
        <p:nvPicPr>
          <p:cNvPr id="6" name="Picture 5"/>
          <p:cNvPicPr>
            <a:picLocks noChangeAspect="1"/>
          </p:cNvPicPr>
          <p:nvPr/>
        </p:nvPicPr>
        <p:blipFill>
          <a:blip r:embed="rId6"/>
          <a:stretch>
            <a:fillRect/>
          </a:stretch>
        </p:blipFill>
        <p:spPr>
          <a:xfrm>
            <a:off x="0" y="0"/>
            <a:ext cx="3048000" cy="2286793"/>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 y="2663972"/>
            <a:ext cx="2056041" cy="2741388"/>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0870" y="316744"/>
            <a:ext cx="2347228" cy="2347228"/>
          </a:xfrm>
          <a:prstGeom prst="rect">
            <a:avLst/>
          </a:prstGeom>
        </p:spPr>
      </p:pic>
    </p:spTree>
    <p:extLst>
      <p:ext uri="{BB962C8B-B14F-4D97-AF65-F5344CB8AC3E}">
        <p14:creationId xmlns:p14="http://schemas.microsoft.com/office/powerpoint/2010/main" val="26263014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5754078"/>
            <a:ext cx="9144000" cy="1103922"/>
          </a:xfrm>
          <a:prstGeom prst="rect">
            <a:avLst/>
          </a:prstGeom>
          <a:solidFill>
            <a:srgbClr val="EEA4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2320"/>
              </a:solidFill>
            </a:endParaRPr>
          </a:p>
        </p:txBody>
      </p:sp>
      <p:sp>
        <p:nvSpPr>
          <p:cNvPr id="11" name="TextBox 10"/>
          <p:cNvSpPr txBox="1"/>
          <p:nvPr/>
        </p:nvSpPr>
        <p:spPr>
          <a:xfrm>
            <a:off x="1168761" y="6009483"/>
            <a:ext cx="7941992" cy="593111"/>
          </a:xfrm>
          <a:prstGeom prst="rect">
            <a:avLst/>
          </a:prstGeom>
          <a:noFill/>
        </p:spPr>
        <p:txBody>
          <a:bodyPr wrap="square" rtlCol="0">
            <a:spAutoFit/>
          </a:bodyPr>
          <a:lstStyle/>
          <a:p>
            <a:pPr>
              <a:lnSpc>
                <a:spcPct val="80000"/>
              </a:lnSpc>
            </a:pPr>
            <a:r>
              <a:rPr lang="en-US" sz="4000" b="1" dirty="0" smtClean="0">
                <a:solidFill>
                  <a:schemeClr val="bg1"/>
                </a:solidFill>
                <a:latin typeface="Arial" panose="020B0604020202020204" pitchFamily="34" charset="0"/>
                <a:cs typeface="Arial" panose="020B0604020202020204" pitchFamily="34" charset="0"/>
              </a:rPr>
              <a:t>Collaborative Team Planning</a:t>
            </a:r>
            <a:endParaRPr lang="en-US" sz="4000" spc="-150" dirty="0">
              <a:solidFill>
                <a:schemeClr val="bg1"/>
              </a:solidFill>
              <a:latin typeface="Arial" panose="020B0604020202020204" pitchFamily="34" charset="0"/>
              <a:cs typeface="Arial" panose="020B0604020202020204" pitchFamily="34" charset="0"/>
            </a:endParaRPr>
          </a:p>
        </p:txBody>
      </p:sp>
      <p:pic>
        <p:nvPicPr>
          <p:cNvPr id="12" name="Picture 11" descr="SCSD White.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524" y="6009483"/>
            <a:ext cx="529880" cy="559216"/>
          </a:xfrm>
          <a:prstGeom prst="rect">
            <a:avLst/>
          </a:prstGeom>
        </p:spPr>
      </p:pic>
      <p:sp>
        <p:nvSpPr>
          <p:cNvPr id="4" name="Title 3"/>
          <p:cNvSpPr>
            <a:spLocks noGrp="1"/>
          </p:cNvSpPr>
          <p:nvPr>
            <p:ph type="title"/>
          </p:nvPr>
        </p:nvSpPr>
        <p:spPr>
          <a:xfrm>
            <a:off x="6033683" y="206191"/>
            <a:ext cx="2805517" cy="2012950"/>
          </a:xfrm>
        </p:spPr>
        <p:txBody>
          <a:bodyPr>
            <a:noAutofit/>
          </a:bodyPr>
          <a:lstStyle/>
          <a:p>
            <a:r>
              <a:rPr lang="en-US" sz="3600" dirty="0" smtClean="0">
                <a:latin typeface="Arial" panose="020B0604020202020204" pitchFamily="34" charset="0"/>
                <a:cs typeface="Arial" panose="020B0604020202020204" pitchFamily="34" charset="0"/>
              </a:rPr>
              <a:t>Where the MAGIC happens!</a:t>
            </a:r>
            <a:endParaRPr lang="en-US" sz="3600" dirty="0">
              <a:latin typeface="Arial" panose="020B0604020202020204" pitchFamily="34" charset="0"/>
              <a:cs typeface="Arial" panose="020B0604020202020204" pitchFamily="34" charset="0"/>
            </a:endParaRPr>
          </a:p>
        </p:txBody>
      </p:sp>
      <p:sp>
        <p:nvSpPr>
          <p:cNvPr id="6" name="Text Placeholder 5"/>
          <p:cNvSpPr>
            <a:spLocks noGrp="1"/>
          </p:cNvSpPr>
          <p:nvPr>
            <p:ph type="body" sz="half" idx="2"/>
          </p:nvPr>
        </p:nvSpPr>
        <p:spPr>
          <a:xfrm>
            <a:off x="6033683" y="2628230"/>
            <a:ext cx="2805517" cy="2620963"/>
          </a:xfrm>
        </p:spPr>
        <p:txBody>
          <a:bodyPr/>
          <a:lstStyle/>
          <a:p>
            <a:pPr marL="342900" indent="-342900">
              <a:spcBef>
                <a:spcPts val="0"/>
              </a:spcBef>
              <a:spcAft>
                <a:spcPts val="1600"/>
              </a:spcAft>
              <a:buFont typeface="Wingdings" panose="05000000000000000000" pitchFamily="2" charset="2"/>
              <a:buChar char="Ø"/>
            </a:pPr>
            <a:r>
              <a:rPr lang="en-US" sz="2000" b="1" dirty="0">
                <a:solidFill>
                  <a:srgbClr val="20124D"/>
                </a:solidFill>
                <a:latin typeface="Arial" panose="020B0604020202020204" pitchFamily="34" charset="0"/>
                <a:cs typeface="Arial" panose="020B0604020202020204" pitchFamily="34" charset="0"/>
              </a:rPr>
              <a:t>Beliefs</a:t>
            </a:r>
            <a:endParaRPr lang="en-US" sz="2000" dirty="0">
              <a:latin typeface="Arial" panose="020B0604020202020204" pitchFamily="34" charset="0"/>
              <a:cs typeface="Arial" panose="020B0604020202020204" pitchFamily="34" charset="0"/>
            </a:endParaRPr>
          </a:p>
          <a:p>
            <a:pPr marL="342900" indent="-342900">
              <a:spcBef>
                <a:spcPts val="0"/>
              </a:spcBef>
              <a:spcAft>
                <a:spcPts val="1600"/>
              </a:spcAft>
              <a:buFont typeface="Wingdings" panose="05000000000000000000" pitchFamily="2" charset="2"/>
              <a:buChar char="Ø"/>
            </a:pPr>
            <a:r>
              <a:rPr lang="en-US" sz="2000" b="1" dirty="0">
                <a:solidFill>
                  <a:srgbClr val="20124D"/>
                </a:solidFill>
                <a:latin typeface="Arial" panose="020B0604020202020204" pitchFamily="34" charset="0"/>
                <a:cs typeface="Arial" panose="020B0604020202020204" pitchFamily="34" charset="0"/>
              </a:rPr>
              <a:t>Conditions </a:t>
            </a:r>
            <a:endParaRPr lang="en-US" sz="2000" dirty="0">
              <a:latin typeface="Arial" panose="020B0604020202020204" pitchFamily="34" charset="0"/>
              <a:cs typeface="Arial" panose="020B0604020202020204" pitchFamily="34" charset="0"/>
            </a:endParaRPr>
          </a:p>
          <a:p>
            <a:pPr marL="342900" indent="-342900">
              <a:spcBef>
                <a:spcPts val="0"/>
              </a:spcBef>
              <a:spcAft>
                <a:spcPts val="1600"/>
              </a:spcAft>
              <a:buFont typeface="Wingdings" panose="05000000000000000000" pitchFamily="2" charset="2"/>
              <a:buChar char="Ø"/>
            </a:pPr>
            <a:r>
              <a:rPr lang="en-US" sz="2000" b="1" dirty="0">
                <a:solidFill>
                  <a:srgbClr val="20124D"/>
                </a:solidFill>
                <a:latin typeface="Arial" panose="020B0604020202020204" pitchFamily="34" charset="0"/>
                <a:cs typeface="Arial" panose="020B0604020202020204" pitchFamily="34" charset="0"/>
              </a:rPr>
              <a:t>Norms</a:t>
            </a:r>
            <a:endParaRPr lang="en-US" sz="2000" dirty="0">
              <a:latin typeface="Arial" panose="020B0604020202020204" pitchFamily="34" charset="0"/>
              <a:cs typeface="Arial" panose="020B0604020202020204" pitchFamily="34" charset="0"/>
            </a:endParaRPr>
          </a:p>
          <a:p>
            <a:pPr marL="342900" indent="-342900">
              <a:spcBef>
                <a:spcPts val="0"/>
              </a:spcBef>
              <a:spcAft>
                <a:spcPts val="1600"/>
              </a:spcAft>
              <a:buFont typeface="Wingdings" panose="05000000000000000000" pitchFamily="2" charset="2"/>
              <a:buChar char="Ø"/>
            </a:pPr>
            <a:r>
              <a:rPr lang="en-US" sz="2000" b="1" dirty="0">
                <a:solidFill>
                  <a:srgbClr val="20124D"/>
                </a:solidFill>
                <a:latin typeface="Arial" panose="020B0604020202020204" pitchFamily="34" charset="0"/>
                <a:cs typeface="Arial" panose="020B0604020202020204" pitchFamily="34" charset="0"/>
              </a:rPr>
              <a:t>Protocols</a:t>
            </a:r>
            <a:endParaRPr lang="en-US" sz="2000" dirty="0">
              <a:latin typeface="Arial" panose="020B0604020202020204" pitchFamily="34" charset="0"/>
              <a:cs typeface="Arial" panose="020B0604020202020204" pitchFamily="34" charset="0"/>
            </a:endParaRPr>
          </a:p>
          <a:p>
            <a:r>
              <a:rPr lang="en-US" dirty="0"/>
              <a:t/>
            </a:r>
            <a:br>
              <a:rPr lang="en-US" dirty="0"/>
            </a:b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525" y="188607"/>
            <a:ext cx="3268650" cy="2702225"/>
          </a:xfrm>
          <a:prstGeom prst="rect">
            <a:avLst/>
          </a:prstGeom>
        </p:spPr>
      </p:pic>
      <p:pic>
        <p:nvPicPr>
          <p:cNvPr id="2" name="Picture 1"/>
          <p:cNvPicPr>
            <a:picLocks noChangeAspect="1"/>
          </p:cNvPicPr>
          <p:nvPr/>
        </p:nvPicPr>
        <p:blipFill>
          <a:blip r:embed="rId5"/>
          <a:stretch>
            <a:fillRect/>
          </a:stretch>
        </p:blipFill>
        <p:spPr>
          <a:xfrm>
            <a:off x="2769097" y="2890832"/>
            <a:ext cx="3264586" cy="2622372"/>
          </a:xfrm>
          <a:prstGeom prst="rect">
            <a:avLst/>
          </a:prstGeom>
        </p:spPr>
      </p:pic>
    </p:spTree>
    <p:extLst>
      <p:ext uri="{BB962C8B-B14F-4D97-AF65-F5344CB8AC3E}">
        <p14:creationId xmlns:p14="http://schemas.microsoft.com/office/powerpoint/2010/main" val="4956013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5754078"/>
            <a:ext cx="9144000" cy="1103922"/>
          </a:xfrm>
          <a:prstGeom prst="rect">
            <a:avLst/>
          </a:prstGeom>
          <a:solidFill>
            <a:srgbClr val="3655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2320"/>
              </a:solidFill>
            </a:endParaRPr>
          </a:p>
        </p:txBody>
      </p:sp>
      <p:sp>
        <p:nvSpPr>
          <p:cNvPr id="11" name="TextBox 10"/>
          <p:cNvSpPr txBox="1"/>
          <p:nvPr/>
        </p:nvSpPr>
        <p:spPr>
          <a:xfrm>
            <a:off x="1156513" y="5780782"/>
            <a:ext cx="7941992" cy="1077218"/>
          </a:xfrm>
          <a:prstGeom prst="rect">
            <a:avLst/>
          </a:prstGeom>
          <a:noFill/>
        </p:spPr>
        <p:txBody>
          <a:bodyPr wrap="square" rtlCol="0">
            <a:spAutoFit/>
          </a:bodyPr>
          <a:lstStyle/>
          <a:p>
            <a:pPr>
              <a:lnSpc>
                <a:spcPct val="80000"/>
              </a:lnSpc>
            </a:pPr>
            <a:r>
              <a:rPr lang="en-US" sz="4000" dirty="0" smtClean="0">
                <a:solidFill>
                  <a:schemeClr val="bg1"/>
                </a:solidFill>
                <a:latin typeface="Arial" panose="020B0604020202020204" pitchFamily="34" charset="0"/>
                <a:cs typeface="Arial" panose="020B0604020202020204" pitchFamily="34" charset="0"/>
              </a:rPr>
              <a:t>Embedded Enrichment Programming</a:t>
            </a:r>
            <a:endParaRPr lang="en-US" sz="4000" spc="-150" dirty="0">
              <a:solidFill>
                <a:schemeClr val="bg1"/>
              </a:solidFill>
              <a:latin typeface="Arial" panose="020B0604020202020204" pitchFamily="34" charset="0"/>
              <a:cs typeface="Arial" panose="020B0604020202020204" pitchFamily="34" charset="0"/>
            </a:endParaRPr>
          </a:p>
        </p:txBody>
      </p:sp>
      <p:pic>
        <p:nvPicPr>
          <p:cNvPr id="12" name="Picture 11" descr="SCSD White.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827" y="6026431"/>
            <a:ext cx="529880" cy="559216"/>
          </a:xfrm>
          <a:prstGeom prst="rect">
            <a:avLst/>
          </a:prstGeom>
        </p:spPr>
      </p:pic>
      <p:sp>
        <p:nvSpPr>
          <p:cNvPr id="5" name="Content Placeholder 4"/>
          <p:cNvSpPr>
            <a:spLocks noGrp="1"/>
          </p:cNvSpPr>
          <p:nvPr>
            <p:ph idx="1"/>
          </p:nvPr>
        </p:nvSpPr>
        <p:spPr>
          <a:xfrm>
            <a:off x="209630" y="256648"/>
            <a:ext cx="8724738" cy="1514924"/>
          </a:xfrm>
        </p:spPr>
        <p:txBody>
          <a:bodyPr>
            <a:normAutofit fontScale="92500" lnSpcReduction="10000"/>
          </a:bodyPr>
          <a:lstStyle/>
          <a:p>
            <a:r>
              <a:rPr lang="en-US" dirty="0" smtClean="0">
                <a:latin typeface="Arial" panose="020B0604020202020204" pitchFamily="34" charset="0"/>
                <a:cs typeface="Arial" panose="020B0604020202020204" pitchFamily="34" charset="0"/>
              </a:rPr>
              <a:t>50 minutes per day = </a:t>
            </a:r>
            <a:r>
              <a:rPr lang="en-US" dirty="0">
                <a:latin typeface="Arial" panose="020B0604020202020204" pitchFamily="34" charset="0"/>
                <a:cs typeface="Arial" panose="020B0604020202020204" pitchFamily="34" charset="0"/>
              </a:rPr>
              <a:t>9</a:t>
            </a:r>
            <a:r>
              <a:rPr lang="en-US" dirty="0" smtClean="0">
                <a:latin typeface="Arial" panose="020B0604020202020204" pitchFamily="34" charset="0"/>
                <a:cs typeface="Arial" panose="020B0604020202020204" pitchFamily="34" charset="0"/>
              </a:rPr>
              <a:t>,000 minutes per school year</a:t>
            </a:r>
          </a:p>
          <a:p>
            <a:r>
              <a:rPr lang="en-US" dirty="0" smtClean="0">
                <a:latin typeface="Arial" panose="020B0604020202020204" pitchFamily="34" charset="0"/>
                <a:cs typeface="Arial" panose="020B0604020202020204" pitchFamily="34" charset="0"/>
              </a:rPr>
              <a:t>Enriching curriculum, not just enriching children</a:t>
            </a:r>
            <a:endParaRPr lang="en-US"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18" y="2168220"/>
            <a:ext cx="2457450" cy="3276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630" y="2131718"/>
            <a:ext cx="2512203" cy="334960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9940" y="2244460"/>
            <a:ext cx="3124118" cy="3124118"/>
          </a:xfrm>
          <a:prstGeom prst="rect">
            <a:avLst/>
          </a:prstGeom>
        </p:spPr>
      </p:pic>
    </p:spTree>
    <p:extLst>
      <p:ext uri="{BB962C8B-B14F-4D97-AF65-F5344CB8AC3E}">
        <p14:creationId xmlns:p14="http://schemas.microsoft.com/office/powerpoint/2010/main" val="34034495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5754078"/>
            <a:ext cx="9144000" cy="1103922"/>
          </a:xfrm>
          <a:prstGeom prst="rect">
            <a:avLst/>
          </a:prstGeom>
          <a:solidFill>
            <a:srgbClr val="EEA4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2320"/>
              </a:solidFill>
            </a:endParaRPr>
          </a:p>
        </p:txBody>
      </p:sp>
      <p:sp>
        <p:nvSpPr>
          <p:cNvPr id="11" name="TextBox 10"/>
          <p:cNvSpPr txBox="1"/>
          <p:nvPr/>
        </p:nvSpPr>
        <p:spPr>
          <a:xfrm>
            <a:off x="1378350" y="5802713"/>
            <a:ext cx="7941992" cy="1085554"/>
          </a:xfrm>
          <a:prstGeom prst="rect">
            <a:avLst/>
          </a:prstGeom>
          <a:noFill/>
        </p:spPr>
        <p:txBody>
          <a:bodyPr wrap="square" rtlCol="0">
            <a:spAutoFit/>
          </a:bodyPr>
          <a:lstStyle/>
          <a:p>
            <a:pPr>
              <a:lnSpc>
                <a:spcPct val="80000"/>
              </a:lnSpc>
            </a:pPr>
            <a:r>
              <a:rPr lang="en-US" sz="4000" b="1" dirty="0" smtClean="0">
                <a:solidFill>
                  <a:schemeClr val="bg1"/>
                </a:solidFill>
                <a:latin typeface="Arial" panose="020B0604020202020204" pitchFamily="34" charset="0"/>
                <a:cs typeface="Arial" panose="020B0604020202020204" pitchFamily="34" charset="0"/>
              </a:rPr>
              <a:t>Embedded Enrichment Programming</a:t>
            </a:r>
            <a:endParaRPr lang="en-US" sz="4000" spc="-150" dirty="0">
              <a:solidFill>
                <a:schemeClr val="bg1"/>
              </a:solidFill>
              <a:latin typeface="Arial" panose="020B0604020202020204" pitchFamily="34" charset="0"/>
              <a:cs typeface="Arial" panose="020B0604020202020204" pitchFamily="34" charset="0"/>
            </a:endParaRPr>
          </a:p>
        </p:txBody>
      </p:sp>
      <p:pic>
        <p:nvPicPr>
          <p:cNvPr id="12" name="Picture 11" descr="SCSD White.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440" y="6030299"/>
            <a:ext cx="529880" cy="559216"/>
          </a:xfrm>
          <a:prstGeom prst="rect">
            <a:avLst/>
          </a:prstGeom>
        </p:spPr>
      </p:pic>
      <p:sp>
        <p:nvSpPr>
          <p:cNvPr id="2" name="Title 1"/>
          <p:cNvSpPr>
            <a:spLocks noGrp="1"/>
          </p:cNvSpPr>
          <p:nvPr>
            <p:ph type="title"/>
          </p:nvPr>
        </p:nvSpPr>
        <p:spPr>
          <a:xfrm>
            <a:off x="490493" y="111172"/>
            <a:ext cx="3795360" cy="1596518"/>
          </a:xfrm>
        </p:spPr>
        <p:txBody>
          <a:bodyPr>
            <a:normAutofit fontScale="90000"/>
          </a:bodyPr>
          <a:lstStyle/>
          <a:p>
            <a:r>
              <a:rPr lang="en-US" sz="2800" dirty="0">
                <a:latin typeface="Arial" panose="020B0604020202020204" pitchFamily="34" charset="0"/>
                <a:cs typeface="Arial" panose="020B0604020202020204" pitchFamily="34" charset="0"/>
              </a:rPr>
              <a:t>Enriching Curriculum…</a:t>
            </a:r>
            <a:br>
              <a:rPr lang="en-US" sz="2800" dirty="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How does that happen? </a:t>
            </a:r>
            <a:r>
              <a:rPr lang="en-US" b="0" dirty="0"/>
              <a:t/>
            </a:r>
            <a:br>
              <a:rPr lang="en-US" b="0" dirty="0"/>
            </a:br>
            <a:r>
              <a:rPr lang="en-US" dirty="0"/>
              <a:t/>
            </a:r>
            <a:br>
              <a:rPr lang="en-US" dirty="0"/>
            </a:br>
            <a:endParaRPr lang="en-US" dirty="0"/>
          </a:p>
        </p:txBody>
      </p:sp>
      <p:sp>
        <p:nvSpPr>
          <p:cNvPr id="3" name="Text Placeholder 2"/>
          <p:cNvSpPr>
            <a:spLocks noGrp="1"/>
          </p:cNvSpPr>
          <p:nvPr>
            <p:ph type="body" sz="half" idx="2"/>
          </p:nvPr>
        </p:nvSpPr>
        <p:spPr>
          <a:xfrm>
            <a:off x="325873" y="1143000"/>
            <a:ext cx="2822177" cy="4618814"/>
          </a:xfrm>
        </p:spPr>
        <p:txBody>
          <a:bodyPr>
            <a:normAutofit fontScale="92500" lnSpcReduction="20000"/>
          </a:bodyPr>
          <a:lstStyle/>
          <a:p>
            <a:pPr marL="285750" indent="-285750" fontAlgn="base">
              <a:spcBef>
                <a:spcPts val="0"/>
              </a:spcBef>
              <a:buFont typeface="Wingdings" panose="05000000000000000000" pitchFamily="2" charset="2"/>
              <a:buChar char="v"/>
            </a:pPr>
            <a:r>
              <a:rPr lang="en-US" sz="2000" dirty="0">
                <a:solidFill>
                  <a:srgbClr val="20124D"/>
                </a:solidFill>
                <a:latin typeface="Arial" panose="020B0604020202020204" pitchFamily="34" charset="0"/>
              </a:rPr>
              <a:t>STEAM </a:t>
            </a:r>
            <a:r>
              <a:rPr lang="en-US" sz="2000" dirty="0" smtClean="0">
                <a:solidFill>
                  <a:srgbClr val="20124D"/>
                </a:solidFill>
                <a:latin typeface="Arial" panose="020B0604020202020204" pitchFamily="34" charset="0"/>
              </a:rPr>
              <a:t>focus</a:t>
            </a:r>
          </a:p>
          <a:p>
            <a:pPr fontAlgn="base">
              <a:spcBef>
                <a:spcPts val="0"/>
              </a:spcBef>
            </a:pPr>
            <a:endParaRPr lang="en-US" sz="2000" dirty="0">
              <a:solidFill>
                <a:srgbClr val="20124D"/>
              </a:solidFill>
              <a:latin typeface="Arial" panose="020B0604020202020204" pitchFamily="34" charset="0"/>
            </a:endParaRPr>
          </a:p>
          <a:p>
            <a:pPr marL="285750" indent="-285750" fontAlgn="base">
              <a:spcBef>
                <a:spcPts val="0"/>
              </a:spcBef>
              <a:buFont typeface="Wingdings" panose="05000000000000000000" pitchFamily="2" charset="2"/>
              <a:buChar char="v"/>
            </a:pPr>
            <a:r>
              <a:rPr lang="en-US" sz="2000" dirty="0">
                <a:solidFill>
                  <a:srgbClr val="20124D"/>
                </a:solidFill>
                <a:latin typeface="Arial" panose="020B0604020202020204" pitchFamily="34" charset="0"/>
              </a:rPr>
              <a:t>Alignment to Next Generation Science </a:t>
            </a:r>
            <a:r>
              <a:rPr lang="en-US" sz="2000" dirty="0" smtClean="0">
                <a:solidFill>
                  <a:srgbClr val="20124D"/>
                </a:solidFill>
                <a:latin typeface="Arial" panose="020B0604020202020204" pitchFamily="34" charset="0"/>
              </a:rPr>
              <a:t>Standards</a:t>
            </a:r>
          </a:p>
          <a:p>
            <a:pPr fontAlgn="base">
              <a:spcBef>
                <a:spcPts val="0"/>
              </a:spcBef>
            </a:pPr>
            <a:endParaRPr lang="en-US" sz="2000" dirty="0">
              <a:solidFill>
                <a:srgbClr val="20124D"/>
              </a:solidFill>
              <a:latin typeface="Arial" panose="020B0604020202020204" pitchFamily="34" charset="0"/>
            </a:endParaRPr>
          </a:p>
          <a:p>
            <a:pPr marL="285750" indent="-285750" fontAlgn="base">
              <a:spcBef>
                <a:spcPts val="0"/>
              </a:spcBef>
              <a:buFont typeface="Wingdings" panose="05000000000000000000" pitchFamily="2" charset="2"/>
              <a:buChar char="v"/>
            </a:pPr>
            <a:r>
              <a:rPr lang="en-US" sz="2000" dirty="0">
                <a:solidFill>
                  <a:srgbClr val="20124D"/>
                </a:solidFill>
                <a:latin typeface="Arial" panose="020B0604020202020204" pitchFamily="34" charset="0"/>
              </a:rPr>
              <a:t>Engagement = Hands-on and </a:t>
            </a:r>
            <a:r>
              <a:rPr lang="en-US" sz="2000" dirty="0" smtClean="0">
                <a:solidFill>
                  <a:srgbClr val="20124D"/>
                </a:solidFill>
                <a:latin typeface="Arial" panose="020B0604020202020204" pitchFamily="34" charset="0"/>
              </a:rPr>
              <a:t>minds-on</a:t>
            </a:r>
          </a:p>
          <a:p>
            <a:pPr fontAlgn="base">
              <a:spcBef>
                <a:spcPts val="0"/>
              </a:spcBef>
            </a:pPr>
            <a:endParaRPr lang="en-US" sz="2000" dirty="0">
              <a:solidFill>
                <a:srgbClr val="20124D"/>
              </a:solidFill>
              <a:latin typeface="Arial" panose="020B0604020202020204" pitchFamily="34" charset="0"/>
            </a:endParaRPr>
          </a:p>
          <a:p>
            <a:pPr marL="285750" indent="-285750" fontAlgn="base">
              <a:spcBef>
                <a:spcPts val="0"/>
              </a:spcBef>
              <a:spcAft>
                <a:spcPts val="1600"/>
              </a:spcAft>
              <a:buFont typeface="Wingdings" panose="05000000000000000000" pitchFamily="2" charset="2"/>
              <a:buChar char="v"/>
            </a:pPr>
            <a:r>
              <a:rPr lang="en-US" sz="2000" dirty="0">
                <a:solidFill>
                  <a:srgbClr val="20124D"/>
                </a:solidFill>
                <a:latin typeface="Arial" panose="020B0604020202020204" pitchFamily="34" charset="0"/>
              </a:rPr>
              <a:t>Coordinating experiences and learning </a:t>
            </a:r>
            <a:endParaRPr lang="en-US" sz="2000" dirty="0" smtClean="0">
              <a:solidFill>
                <a:srgbClr val="20124D"/>
              </a:solidFill>
              <a:latin typeface="Arial" panose="020B0604020202020204" pitchFamily="34" charset="0"/>
            </a:endParaRPr>
          </a:p>
          <a:p>
            <a:pPr marL="285750" indent="-285750" fontAlgn="base">
              <a:spcBef>
                <a:spcPts val="0"/>
              </a:spcBef>
              <a:spcAft>
                <a:spcPts val="1600"/>
              </a:spcAft>
              <a:buFont typeface="Wingdings" panose="05000000000000000000" pitchFamily="2" charset="2"/>
              <a:buChar char="v"/>
            </a:pPr>
            <a:r>
              <a:rPr lang="en-US" sz="2000" dirty="0" smtClean="0">
                <a:solidFill>
                  <a:srgbClr val="20124D"/>
                </a:solidFill>
                <a:latin typeface="Arial" panose="020B0604020202020204" pitchFamily="34" charset="0"/>
              </a:rPr>
              <a:t>Requires collaboration  (not just a stand alone program)</a:t>
            </a:r>
            <a:endParaRPr lang="en-US" sz="2000" dirty="0">
              <a:solidFill>
                <a:srgbClr val="20124D"/>
              </a:solidFill>
              <a:latin typeface="Arial" panose="020B0604020202020204" pitchFamily="34" charset="0"/>
            </a:endParaRPr>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8271" y="3723"/>
            <a:ext cx="2053292" cy="273772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8141" y="2724557"/>
            <a:ext cx="2319028" cy="309203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8050" y="2803876"/>
            <a:ext cx="2201296" cy="2933401"/>
          </a:xfrm>
          <a:prstGeom prst="rect">
            <a:avLst/>
          </a:prstGeom>
        </p:spPr>
      </p:pic>
    </p:spTree>
    <p:extLst>
      <p:ext uri="{BB962C8B-B14F-4D97-AF65-F5344CB8AC3E}">
        <p14:creationId xmlns:p14="http://schemas.microsoft.com/office/powerpoint/2010/main" val="20670842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5754078"/>
            <a:ext cx="9144000" cy="1103922"/>
          </a:xfrm>
          <a:prstGeom prst="rect">
            <a:avLst/>
          </a:prstGeom>
          <a:solidFill>
            <a:srgbClr val="3655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2320"/>
              </a:solidFill>
            </a:endParaRPr>
          </a:p>
        </p:txBody>
      </p:sp>
      <p:sp>
        <p:nvSpPr>
          <p:cNvPr id="11" name="TextBox 10"/>
          <p:cNvSpPr txBox="1"/>
          <p:nvPr/>
        </p:nvSpPr>
        <p:spPr>
          <a:xfrm>
            <a:off x="1295399" y="5837925"/>
            <a:ext cx="7672255" cy="1085554"/>
          </a:xfrm>
          <a:prstGeom prst="rect">
            <a:avLst/>
          </a:prstGeom>
          <a:noFill/>
        </p:spPr>
        <p:txBody>
          <a:bodyPr wrap="square" rtlCol="0">
            <a:spAutoFit/>
          </a:bodyPr>
          <a:lstStyle/>
          <a:p>
            <a:pPr>
              <a:lnSpc>
                <a:spcPct val="80000"/>
              </a:lnSpc>
            </a:pPr>
            <a:r>
              <a:rPr lang="en-US" sz="4000" dirty="0">
                <a:solidFill>
                  <a:schemeClr val="bg1"/>
                </a:solidFill>
                <a:latin typeface="Arial" panose="020B0604020202020204" pitchFamily="34" charset="0"/>
                <a:cs typeface="Arial" panose="020B0604020202020204" pitchFamily="34" charset="0"/>
              </a:rPr>
              <a:t>Extended Learning Time: </a:t>
            </a:r>
            <a:endParaRPr lang="en-US" sz="4000" dirty="0" smtClean="0">
              <a:solidFill>
                <a:schemeClr val="bg1"/>
              </a:solidFill>
              <a:latin typeface="Arial" panose="020B0604020202020204" pitchFamily="34" charset="0"/>
              <a:cs typeface="Arial" panose="020B0604020202020204" pitchFamily="34" charset="0"/>
            </a:endParaRPr>
          </a:p>
          <a:p>
            <a:pPr>
              <a:lnSpc>
                <a:spcPct val="80000"/>
              </a:lnSpc>
            </a:pPr>
            <a:r>
              <a:rPr lang="en-US" sz="4000" dirty="0" smtClean="0">
                <a:solidFill>
                  <a:schemeClr val="bg1"/>
                </a:solidFill>
                <a:latin typeface="Arial" panose="020B0604020202020204" pitchFamily="34" charset="0"/>
                <a:cs typeface="Arial" panose="020B0604020202020204" pitchFamily="34" charset="0"/>
              </a:rPr>
              <a:t>A </a:t>
            </a:r>
            <a:r>
              <a:rPr lang="en-US" sz="4000" dirty="0">
                <a:solidFill>
                  <a:schemeClr val="bg1"/>
                </a:solidFill>
                <a:latin typeface="Arial" panose="020B0604020202020204" pitchFamily="34" charset="0"/>
                <a:cs typeface="Arial" panose="020B0604020202020204" pitchFamily="34" charset="0"/>
              </a:rPr>
              <a:t>Promising Practice</a:t>
            </a:r>
            <a:endParaRPr lang="en-US" sz="4000" spc="-150" dirty="0">
              <a:solidFill>
                <a:schemeClr val="bg1"/>
              </a:solidFill>
              <a:latin typeface="Arial" panose="020B0604020202020204" pitchFamily="34" charset="0"/>
              <a:cs typeface="Arial" panose="020B0604020202020204" pitchFamily="34" charset="0"/>
            </a:endParaRPr>
          </a:p>
        </p:txBody>
      </p:sp>
      <p:pic>
        <p:nvPicPr>
          <p:cNvPr id="12" name="Picture 11" descr="SCSD White.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440" y="6101094"/>
            <a:ext cx="529880" cy="559216"/>
          </a:xfrm>
          <a:prstGeom prst="rect">
            <a:avLst/>
          </a:prstGeom>
        </p:spPr>
      </p:pic>
      <p:sp>
        <p:nvSpPr>
          <p:cNvPr id="2" name="Rectangle 1"/>
          <p:cNvSpPr/>
          <p:nvPr/>
        </p:nvSpPr>
        <p:spPr>
          <a:xfrm>
            <a:off x="319441" y="381000"/>
            <a:ext cx="8637328" cy="3108543"/>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Why should we look at time differently when thinking about school turnaround? According to the National Center for Time and Learning, extended learning time, or expanded learning time, provides students in struggling schools with the time that they need to “catch up” and achieve. </a:t>
            </a:r>
            <a:endParaRPr lang="en-US" sz="2800" dirty="0" smtClean="0">
              <a:latin typeface="Arial" panose="020B0604020202020204" pitchFamily="34" charset="0"/>
              <a:cs typeface="Arial" panose="020B0604020202020204" pitchFamily="34" charset="0"/>
            </a:endParaRPr>
          </a:p>
          <a:p>
            <a:endParaRPr lang="en-US" sz="28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V="1">
            <a:off x="4343400" y="2667000"/>
            <a:ext cx="3886200" cy="2914650"/>
          </a:xfrm>
          <a:prstGeom prst="rect">
            <a:avLst/>
          </a:prstGeom>
        </p:spPr>
      </p:pic>
    </p:spTree>
    <p:extLst>
      <p:ext uri="{BB962C8B-B14F-4D97-AF65-F5344CB8AC3E}">
        <p14:creationId xmlns:p14="http://schemas.microsoft.com/office/powerpoint/2010/main" val="10301162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5754078"/>
            <a:ext cx="9144000" cy="1103922"/>
          </a:xfrm>
          <a:prstGeom prst="rect">
            <a:avLst/>
          </a:prstGeom>
          <a:solidFill>
            <a:srgbClr val="7DA9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2320"/>
              </a:solidFill>
            </a:endParaRPr>
          </a:p>
        </p:txBody>
      </p:sp>
      <p:sp>
        <p:nvSpPr>
          <p:cNvPr id="11" name="TextBox 10"/>
          <p:cNvSpPr txBox="1"/>
          <p:nvPr/>
        </p:nvSpPr>
        <p:spPr>
          <a:xfrm>
            <a:off x="1370330" y="5767430"/>
            <a:ext cx="7941992" cy="1077218"/>
          </a:xfrm>
          <a:prstGeom prst="rect">
            <a:avLst/>
          </a:prstGeom>
          <a:noFill/>
        </p:spPr>
        <p:txBody>
          <a:bodyPr wrap="square" rtlCol="0">
            <a:spAutoFit/>
          </a:bodyPr>
          <a:lstStyle/>
          <a:p>
            <a:pPr>
              <a:lnSpc>
                <a:spcPct val="80000"/>
              </a:lnSpc>
            </a:pPr>
            <a:r>
              <a:rPr lang="en-US" sz="4000" spc="-150" dirty="0" smtClean="0">
                <a:solidFill>
                  <a:srgbClr val="FFFFFF"/>
                </a:solidFill>
                <a:latin typeface="Arial" panose="020B0604020202020204" pitchFamily="34" charset="0"/>
                <a:cs typeface="Arial" panose="020B0604020202020204" pitchFamily="34" charset="0"/>
              </a:rPr>
              <a:t>Embedded Enrichment Programming</a:t>
            </a:r>
            <a:endParaRPr lang="en-US" sz="4000" spc="-150" dirty="0">
              <a:solidFill>
                <a:srgbClr val="FFFFFF"/>
              </a:solidFill>
              <a:latin typeface="Arial" panose="020B0604020202020204" pitchFamily="34" charset="0"/>
              <a:cs typeface="Arial" panose="020B0604020202020204" pitchFamily="34" charset="0"/>
            </a:endParaRPr>
          </a:p>
        </p:txBody>
      </p:sp>
      <p:pic>
        <p:nvPicPr>
          <p:cNvPr id="12" name="Picture 11" descr="SCSD White.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130" y="5943600"/>
            <a:ext cx="529880" cy="559216"/>
          </a:xfrm>
          <a:prstGeom prst="rect">
            <a:avLst/>
          </a:prstGeom>
        </p:spPr>
      </p:pic>
      <p:sp>
        <p:nvSpPr>
          <p:cNvPr id="5" name="Title 4"/>
          <p:cNvSpPr>
            <a:spLocks noGrp="1"/>
          </p:cNvSpPr>
          <p:nvPr>
            <p:ph type="title"/>
          </p:nvPr>
        </p:nvSpPr>
        <p:spPr>
          <a:xfrm>
            <a:off x="457200" y="274638"/>
            <a:ext cx="8229600" cy="868362"/>
          </a:xfrm>
        </p:spPr>
        <p:txBody>
          <a:bodyPr>
            <a:normAutofit/>
          </a:bodyPr>
          <a:lstStyle/>
          <a:p>
            <a:r>
              <a:rPr lang="en-US" sz="4800" b="1" dirty="0" smtClean="0">
                <a:latin typeface="Arial" panose="020B0604020202020204" pitchFamily="34" charset="0"/>
                <a:cs typeface="Arial" panose="020B0604020202020204" pitchFamily="34" charset="0"/>
              </a:rPr>
              <a:t>Hands-on, Minds-on</a:t>
            </a:r>
            <a:endParaRPr lang="en-US" sz="4800" b="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8928" y="1561368"/>
            <a:ext cx="3346939" cy="251020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9918" y="1143000"/>
            <a:ext cx="2564460" cy="334694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022600" y="2778704"/>
            <a:ext cx="3251201" cy="2438401"/>
          </a:xfrm>
          <a:prstGeom prst="rect">
            <a:avLst/>
          </a:prstGeom>
        </p:spPr>
      </p:pic>
    </p:spTree>
    <p:extLst>
      <p:ext uri="{BB962C8B-B14F-4D97-AF65-F5344CB8AC3E}">
        <p14:creationId xmlns:p14="http://schemas.microsoft.com/office/powerpoint/2010/main" val="8096667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5754078"/>
            <a:ext cx="9144000" cy="1103922"/>
          </a:xfrm>
          <a:prstGeom prst="rect">
            <a:avLst/>
          </a:prstGeom>
          <a:solidFill>
            <a:srgbClr val="3655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2320"/>
              </a:solidFill>
            </a:endParaRPr>
          </a:p>
        </p:txBody>
      </p:sp>
      <p:sp>
        <p:nvSpPr>
          <p:cNvPr id="11" name="TextBox 10"/>
          <p:cNvSpPr txBox="1"/>
          <p:nvPr/>
        </p:nvSpPr>
        <p:spPr>
          <a:xfrm>
            <a:off x="1156513" y="5780782"/>
            <a:ext cx="7941992" cy="1077218"/>
          </a:xfrm>
          <a:prstGeom prst="rect">
            <a:avLst/>
          </a:prstGeom>
          <a:noFill/>
        </p:spPr>
        <p:txBody>
          <a:bodyPr wrap="square" rtlCol="0">
            <a:spAutoFit/>
          </a:bodyPr>
          <a:lstStyle/>
          <a:p>
            <a:pPr>
              <a:lnSpc>
                <a:spcPct val="80000"/>
              </a:lnSpc>
            </a:pPr>
            <a:r>
              <a:rPr lang="en-US" sz="4000" dirty="0" smtClean="0">
                <a:solidFill>
                  <a:schemeClr val="bg1"/>
                </a:solidFill>
                <a:latin typeface="Arial" panose="020B0604020202020204" pitchFamily="34" charset="0"/>
                <a:cs typeface="Arial" panose="020B0604020202020204" pitchFamily="34" charset="0"/>
              </a:rPr>
              <a:t>Embedded Enrichment Programming</a:t>
            </a:r>
            <a:endParaRPr lang="en-US" sz="4000" spc="-150" dirty="0">
              <a:solidFill>
                <a:schemeClr val="bg1"/>
              </a:solidFill>
              <a:latin typeface="Arial" panose="020B0604020202020204" pitchFamily="34" charset="0"/>
              <a:cs typeface="Arial" panose="020B0604020202020204" pitchFamily="34" charset="0"/>
            </a:endParaRPr>
          </a:p>
        </p:txBody>
      </p:sp>
      <p:pic>
        <p:nvPicPr>
          <p:cNvPr id="12" name="Picture 11" descr="SCSD White.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827" y="6026431"/>
            <a:ext cx="529880" cy="559216"/>
          </a:xfrm>
          <a:prstGeom prst="rect">
            <a:avLst/>
          </a:prstGeom>
        </p:spPr>
      </p:pic>
      <p:sp>
        <p:nvSpPr>
          <p:cNvPr id="4" name="TextBox 3"/>
          <p:cNvSpPr txBox="1"/>
          <p:nvPr/>
        </p:nvSpPr>
        <p:spPr>
          <a:xfrm>
            <a:off x="438039" y="5013092"/>
            <a:ext cx="8705960" cy="584775"/>
          </a:xfrm>
          <a:prstGeom prst="rect">
            <a:avLst/>
          </a:prstGeom>
          <a:noFill/>
        </p:spPr>
        <p:txBody>
          <a:bodyPr wrap="square" rtlCol="0">
            <a:spAutoFit/>
          </a:bodyPr>
          <a:lstStyle/>
          <a:p>
            <a:r>
              <a:rPr lang="en-US" sz="3200" b="1" dirty="0" smtClean="0">
                <a:latin typeface="Arial" panose="020B0604020202020204" pitchFamily="34" charset="0"/>
                <a:cs typeface="Arial" panose="020B0604020202020204" pitchFamily="34" charset="0"/>
              </a:rPr>
              <a:t>Field Experiences: </a:t>
            </a:r>
            <a:r>
              <a:rPr lang="en-US" sz="3200" dirty="0" smtClean="0">
                <a:latin typeface="Arial" panose="020B0604020202020204" pitchFamily="34" charset="0"/>
                <a:cs typeface="Arial" panose="020B0604020202020204" pitchFamily="34" charset="0"/>
              </a:rPr>
              <a:t>Bringing Learning to Life</a:t>
            </a:r>
            <a:endParaRPr lang="en-US" sz="32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4406" y="2997956"/>
            <a:ext cx="2506206" cy="187965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7639" y="2586644"/>
            <a:ext cx="1669385" cy="2225847"/>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955" y="223175"/>
            <a:ext cx="3025573" cy="227014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88430" y="2557892"/>
            <a:ext cx="2390626" cy="2390626"/>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33038" y="448052"/>
            <a:ext cx="2583986" cy="1937990"/>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3009" y="223175"/>
            <a:ext cx="2006515" cy="2673840"/>
          </a:xfrm>
          <a:prstGeom prst="rect">
            <a:avLst/>
          </a:prstGeom>
        </p:spPr>
      </p:pic>
    </p:spTree>
    <p:extLst>
      <p:ext uri="{BB962C8B-B14F-4D97-AF65-F5344CB8AC3E}">
        <p14:creationId xmlns:p14="http://schemas.microsoft.com/office/powerpoint/2010/main" val="23381109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5754078"/>
            <a:ext cx="9144000" cy="1103922"/>
          </a:xfrm>
          <a:prstGeom prst="rect">
            <a:avLst/>
          </a:prstGeom>
          <a:solidFill>
            <a:srgbClr val="B823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2320"/>
              </a:solidFill>
            </a:endParaRPr>
          </a:p>
        </p:txBody>
      </p:sp>
      <p:sp>
        <p:nvSpPr>
          <p:cNvPr id="11" name="TextBox 10"/>
          <p:cNvSpPr txBox="1"/>
          <p:nvPr/>
        </p:nvSpPr>
        <p:spPr>
          <a:xfrm>
            <a:off x="1447799" y="6101094"/>
            <a:ext cx="7019485" cy="584775"/>
          </a:xfrm>
          <a:prstGeom prst="rect">
            <a:avLst/>
          </a:prstGeom>
          <a:noFill/>
        </p:spPr>
        <p:txBody>
          <a:bodyPr wrap="square" rtlCol="0">
            <a:spAutoFit/>
          </a:bodyPr>
          <a:lstStyle/>
          <a:p>
            <a:pPr>
              <a:lnSpc>
                <a:spcPct val="80000"/>
              </a:lnSpc>
            </a:pPr>
            <a:r>
              <a:rPr lang="en-US" sz="4000" dirty="0" smtClean="0">
                <a:solidFill>
                  <a:schemeClr val="bg1"/>
                </a:solidFill>
                <a:latin typeface="Arial" panose="020B0604020202020204" pitchFamily="34" charset="0"/>
              </a:rPr>
              <a:t>#</a:t>
            </a:r>
            <a:r>
              <a:rPr lang="en-US" sz="4000" dirty="0" err="1" smtClean="0">
                <a:solidFill>
                  <a:schemeClr val="bg1"/>
                </a:solidFill>
                <a:latin typeface="Arial" panose="020B0604020202020204" pitchFamily="34" charset="0"/>
              </a:rPr>
              <a:t>SummerAcademy</a:t>
            </a:r>
            <a:endParaRPr lang="en-US" sz="4000" spc="-150" dirty="0">
              <a:solidFill>
                <a:schemeClr val="bg1"/>
              </a:solidFill>
              <a:latin typeface="Helvetica Light"/>
              <a:cs typeface="Helvetica Light"/>
            </a:endParaRPr>
          </a:p>
        </p:txBody>
      </p:sp>
      <p:pic>
        <p:nvPicPr>
          <p:cNvPr id="12" name="Picture 11" descr="SCSD White.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440" y="6101094"/>
            <a:ext cx="529880" cy="559216"/>
          </a:xfrm>
          <a:prstGeom prst="rect">
            <a:avLst/>
          </a:prstGeom>
        </p:spPr>
      </p:pic>
      <p:sp>
        <p:nvSpPr>
          <p:cNvPr id="4" name="AutoShape 2" descr="behavior data.png"/>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itle 4"/>
          <p:cNvSpPr>
            <a:spLocks noGrp="1"/>
          </p:cNvSpPr>
          <p:nvPr>
            <p:ph type="title"/>
          </p:nvPr>
        </p:nvSpPr>
        <p:spPr>
          <a:xfrm>
            <a:off x="612775" y="167505"/>
            <a:ext cx="8229600" cy="791415"/>
          </a:xfrm>
        </p:spPr>
        <p:txBody>
          <a:bodyPr>
            <a:normAutofit/>
          </a:bodyPr>
          <a:lstStyle/>
          <a:p>
            <a:r>
              <a:rPr lang="en-US" dirty="0" smtClean="0"/>
              <a:t>Applying what we have learned…</a:t>
            </a:r>
            <a:endParaRPr lang="en-US" dirty="0"/>
          </a:p>
        </p:txBody>
      </p:sp>
      <p:pic>
        <p:nvPicPr>
          <p:cNvPr id="3" name="Content Placeholder 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913212" y="3544207"/>
            <a:ext cx="3656818" cy="205613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1196" y="975267"/>
            <a:ext cx="3397439" cy="241520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775" y="1652613"/>
            <a:ext cx="2605392" cy="3475716"/>
          </a:xfrm>
          <a:prstGeom prst="rect">
            <a:avLst/>
          </a:prstGeom>
        </p:spPr>
      </p:pic>
    </p:spTree>
    <p:extLst>
      <p:ext uri="{BB962C8B-B14F-4D97-AF65-F5344CB8AC3E}">
        <p14:creationId xmlns:p14="http://schemas.microsoft.com/office/powerpoint/2010/main" val="42719284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5754078"/>
            <a:ext cx="9144000" cy="1103922"/>
          </a:xfrm>
          <a:prstGeom prst="rect">
            <a:avLst/>
          </a:prstGeom>
          <a:solidFill>
            <a:srgbClr val="3655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2320"/>
              </a:solidFill>
            </a:endParaRPr>
          </a:p>
        </p:txBody>
      </p:sp>
      <p:sp>
        <p:nvSpPr>
          <p:cNvPr id="11" name="TextBox 10"/>
          <p:cNvSpPr txBox="1"/>
          <p:nvPr/>
        </p:nvSpPr>
        <p:spPr>
          <a:xfrm>
            <a:off x="1752600" y="6009483"/>
            <a:ext cx="7941992" cy="593111"/>
          </a:xfrm>
          <a:prstGeom prst="rect">
            <a:avLst/>
          </a:prstGeom>
          <a:noFill/>
        </p:spPr>
        <p:txBody>
          <a:bodyPr wrap="square" rtlCol="0">
            <a:spAutoFit/>
          </a:bodyPr>
          <a:lstStyle/>
          <a:p>
            <a:pPr>
              <a:lnSpc>
                <a:spcPct val="80000"/>
              </a:lnSpc>
            </a:pPr>
            <a:r>
              <a:rPr lang="en-US" sz="4000" dirty="0" smtClean="0">
                <a:solidFill>
                  <a:schemeClr val="bg1"/>
                </a:solidFill>
                <a:latin typeface="Arial" panose="020B0604020202020204" pitchFamily="34" charset="0"/>
                <a:cs typeface="Arial" panose="020B0604020202020204" pitchFamily="34" charset="0"/>
              </a:rPr>
              <a:t>#</a:t>
            </a:r>
            <a:r>
              <a:rPr lang="en-US" sz="4000" dirty="0" err="1" smtClean="0">
                <a:solidFill>
                  <a:schemeClr val="bg1"/>
                </a:solidFill>
                <a:latin typeface="Arial" panose="020B0604020202020204" pitchFamily="34" charset="0"/>
                <a:cs typeface="Arial" panose="020B0604020202020204" pitchFamily="34" charset="0"/>
              </a:rPr>
              <a:t>SummerAcademy</a:t>
            </a:r>
            <a:endParaRPr lang="en-US" sz="4000" spc="-150" dirty="0">
              <a:solidFill>
                <a:schemeClr val="bg1"/>
              </a:solidFill>
              <a:latin typeface="Arial" panose="020B0604020202020204" pitchFamily="34" charset="0"/>
              <a:cs typeface="Arial" panose="020B0604020202020204" pitchFamily="34" charset="0"/>
            </a:endParaRPr>
          </a:p>
        </p:txBody>
      </p:sp>
      <p:pic>
        <p:nvPicPr>
          <p:cNvPr id="12" name="Picture 11" descr="SCSD White.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420" y="6009483"/>
            <a:ext cx="529880" cy="559216"/>
          </a:xfrm>
          <a:prstGeom prst="rect">
            <a:avLst/>
          </a:prstGeom>
        </p:spPr>
      </p:pic>
      <p:sp>
        <p:nvSpPr>
          <p:cNvPr id="2" name="Content Placeholder 1"/>
          <p:cNvSpPr>
            <a:spLocks noGrp="1"/>
          </p:cNvSpPr>
          <p:nvPr>
            <p:ph idx="1"/>
          </p:nvPr>
        </p:nvSpPr>
        <p:spPr>
          <a:xfrm>
            <a:off x="4267200" y="533400"/>
            <a:ext cx="4797833" cy="5022988"/>
          </a:xfrm>
        </p:spPr>
        <p:txBody>
          <a:bodyPr>
            <a:normAutofit fontScale="92500" lnSpcReduction="20000"/>
          </a:bodyPr>
          <a:lstStyle/>
          <a:p>
            <a:pPr fontAlgn="base">
              <a:spcBef>
                <a:spcPts val="0"/>
              </a:spcBef>
              <a:buFont typeface="Wingdings" panose="05000000000000000000" pitchFamily="2" charset="2"/>
              <a:buChar char="v"/>
            </a:pPr>
            <a:r>
              <a:rPr lang="en-US" dirty="0">
                <a:solidFill>
                  <a:srgbClr val="20124D"/>
                </a:solidFill>
                <a:latin typeface="Arial" panose="020B0604020202020204" pitchFamily="34" charset="0"/>
              </a:rPr>
              <a:t>Outdoor Explorers</a:t>
            </a:r>
          </a:p>
          <a:p>
            <a:pPr fontAlgn="base">
              <a:spcBef>
                <a:spcPts val="0"/>
              </a:spcBef>
              <a:buFont typeface="Wingdings" panose="05000000000000000000" pitchFamily="2" charset="2"/>
              <a:buChar char="v"/>
            </a:pPr>
            <a:r>
              <a:rPr lang="en-US" dirty="0">
                <a:solidFill>
                  <a:srgbClr val="20124D"/>
                </a:solidFill>
                <a:latin typeface="Arial" panose="020B0604020202020204" pitchFamily="34" charset="0"/>
              </a:rPr>
              <a:t>Healthy Living</a:t>
            </a:r>
          </a:p>
          <a:p>
            <a:pPr fontAlgn="base">
              <a:spcBef>
                <a:spcPts val="0"/>
              </a:spcBef>
              <a:buFont typeface="Wingdings" panose="05000000000000000000" pitchFamily="2" charset="2"/>
              <a:buChar char="v"/>
            </a:pPr>
            <a:r>
              <a:rPr lang="en-US" dirty="0">
                <a:solidFill>
                  <a:srgbClr val="20124D"/>
                </a:solidFill>
                <a:latin typeface="Arial" panose="020B0604020202020204" pitchFamily="34" charset="0"/>
              </a:rPr>
              <a:t>Me, My Family, My Community</a:t>
            </a:r>
          </a:p>
          <a:p>
            <a:pPr fontAlgn="base">
              <a:spcBef>
                <a:spcPts val="0"/>
              </a:spcBef>
              <a:buFont typeface="Wingdings" panose="05000000000000000000" pitchFamily="2" charset="2"/>
              <a:buChar char="v"/>
            </a:pPr>
            <a:r>
              <a:rPr lang="en-US" dirty="0">
                <a:solidFill>
                  <a:srgbClr val="20124D"/>
                </a:solidFill>
                <a:latin typeface="Arial" panose="020B0604020202020204" pitchFamily="34" charset="0"/>
              </a:rPr>
              <a:t>Around the World</a:t>
            </a:r>
          </a:p>
          <a:p>
            <a:pPr fontAlgn="base">
              <a:spcBef>
                <a:spcPts val="0"/>
              </a:spcBef>
              <a:buFont typeface="Wingdings" panose="05000000000000000000" pitchFamily="2" charset="2"/>
              <a:buChar char="v"/>
            </a:pPr>
            <a:r>
              <a:rPr lang="en-US" dirty="0">
                <a:solidFill>
                  <a:srgbClr val="20124D"/>
                </a:solidFill>
                <a:latin typeface="Arial" panose="020B0604020202020204" pitchFamily="34" charset="0"/>
              </a:rPr>
              <a:t>Designing the Future</a:t>
            </a:r>
          </a:p>
          <a:p>
            <a:pPr fontAlgn="base">
              <a:spcBef>
                <a:spcPts val="0"/>
              </a:spcBef>
              <a:buFont typeface="Wingdings" panose="05000000000000000000" pitchFamily="2" charset="2"/>
              <a:buChar char="v"/>
            </a:pPr>
            <a:r>
              <a:rPr lang="en-US" dirty="0">
                <a:solidFill>
                  <a:srgbClr val="20124D"/>
                </a:solidFill>
                <a:latin typeface="Arial" panose="020B0604020202020204" pitchFamily="34" charset="0"/>
              </a:rPr>
              <a:t>CSI: Classroom Science Investigators</a:t>
            </a:r>
          </a:p>
          <a:p>
            <a:pPr fontAlgn="base">
              <a:spcBef>
                <a:spcPts val="0"/>
              </a:spcBef>
              <a:buFont typeface="Wingdings" panose="05000000000000000000" pitchFamily="2" charset="2"/>
              <a:buChar char="v"/>
            </a:pPr>
            <a:r>
              <a:rPr lang="en-US" dirty="0">
                <a:solidFill>
                  <a:srgbClr val="20124D"/>
                </a:solidFill>
                <a:latin typeface="Arial" panose="020B0604020202020204" pitchFamily="34" charset="0"/>
              </a:rPr>
              <a:t>The World Around Us</a:t>
            </a:r>
          </a:p>
          <a:p>
            <a:pPr fontAlgn="base">
              <a:spcBef>
                <a:spcPts val="0"/>
              </a:spcBef>
              <a:buFont typeface="Wingdings" panose="05000000000000000000" pitchFamily="2" charset="2"/>
              <a:buChar char="v"/>
            </a:pPr>
            <a:r>
              <a:rPr lang="en-US" dirty="0">
                <a:solidFill>
                  <a:srgbClr val="20124D"/>
                </a:solidFill>
                <a:latin typeface="Arial" panose="020B0604020202020204" pitchFamily="34" charset="0"/>
              </a:rPr>
              <a:t>Around the World</a:t>
            </a:r>
          </a:p>
          <a:p>
            <a:pPr fontAlgn="base">
              <a:spcBef>
                <a:spcPts val="0"/>
              </a:spcBef>
              <a:buFont typeface="Wingdings" panose="05000000000000000000" pitchFamily="2" charset="2"/>
              <a:buChar char="v"/>
            </a:pPr>
            <a:r>
              <a:rPr lang="en-US" dirty="0">
                <a:solidFill>
                  <a:srgbClr val="20124D"/>
                </a:solidFill>
                <a:latin typeface="Arial" panose="020B0604020202020204" pitchFamily="34" charset="0"/>
              </a:rPr>
              <a:t>Authors and Illustrators</a:t>
            </a:r>
          </a:p>
          <a:p>
            <a:pPr fontAlgn="base">
              <a:spcBef>
                <a:spcPts val="0"/>
              </a:spcBef>
              <a:buFont typeface="Wingdings" panose="05000000000000000000" pitchFamily="2" charset="2"/>
              <a:buChar char="v"/>
            </a:pPr>
            <a:r>
              <a:rPr lang="en-US" dirty="0">
                <a:solidFill>
                  <a:srgbClr val="20124D"/>
                </a:solidFill>
                <a:latin typeface="Arial" panose="020B0604020202020204" pitchFamily="34" charset="0"/>
              </a:rPr>
              <a:t>I, Robot</a:t>
            </a:r>
          </a:p>
          <a:p>
            <a:pPr fontAlgn="base">
              <a:spcBef>
                <a:spcPts val="0"/>
              </a:spcBef>
              <a:spcAft>
                <a:spcPts val="1600"/>
              </a:spcAft>
              <a:buFont typeface="Wingdings" panose="05000000000000000000" pitchFamily="2" charset="2"/>
              <a:buChar char="v"/>
            </a:pPr>
            <a:r>
              <a:rPr lang="en-US" dirty="0">
                <a:solidFill>
                  <a:srgbClr val="20124D"/>
                </a:solidFill>
                <a:latin typeface="Arial" panose="020B0604020202020204" pitchFamily="34" charset="0"/>
              </a:rPr>
              <a:t>Building Young Men</a:t>
            </a:r>
            <a:endParaRPr lang="en-US" b="0" i="0" u="none" strike="noStrike" dirty="0">
              <a:solidFill>
                <a:srgbClr val="20124D"/>
              </a:solidFill>
              <a:effectLst/>
              <a:latin typeface="Arial" panose="020B060402020202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422" y="265314"/>
            <a:ext cx="3033360" cy="227594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7565" y="2577976"/>
            <a:ext cx="1743075" cy="3102674"/>
          </a:xfrm>
          <a:prstGeom prst="rect">
            <a:avLst/>
          </a:prstGeom>
        </p:spPr>
      </p:pic>
    </p:spTree>
    <p:extLst>
      <p:ext uri="{BB962C8B-B14F-4D97-AF65-F5344CB8AC3E}">
        <p14:creationId xmlns:p14="http://schemas.microsoft.com/office/powerpoint/2010/main" val="20262701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5754078"/>
            <a:ext cx="9144000" cy="1103922"/>
          </a:xfrm>
          <a:prstGeom prst="rect">
            <a:avLst/>
          </a:prstGeom>
          <a:solidFill>
            <a:srgbClr val="B823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2320"/>
              </a:solidFill>
            </a:endParaRPr>
          </a:p>
        </p:txBody>
      </p:sp>
      <p:sp>
        <p:nvSpPr>
          <p:cNvPr id="11" name="TextBox 10"/>
          <p:cNvSpPr txBox="1"/>
          <p:nvPr/>
        </p:nvSpPr>
        <p:spPr>
          <a:xfrm>
            <a:off x="1407752" y="6101094"/>
            <a:ext cx="7103792" cy="584775"/>
          </a:xfrm>
          <a:prstGeom prst="rect">
            <a:avLst/>
          </a:prstGeom>
          <a:noFill/>
        </p:spPr>
        <p:txBody>
          <a:bodyPr wrap="square" rtlCol="0">
            <a:spAutoFit/>
          </a:bodyPr>
          <a:lstStyle/>
          <a:p>
            <a:pPr>
              <a:lnSpc>
                <a:spcPct val="80000"/>
              </a:lnSpc>
            </a:pPr>
            <a:r>
              <a:rPr lang="en-US" sz="4000" dirty="0" smtClean="0">
                <a:solidFill>
                  <a:schemeClr val="bg1"/>
                </a:solidFill>
                <a:latin typeface="Arial" panose="020B0604020202020204" pitchFamily="34" charset="0"/>
              </a:rPr>
              <a:t>Contact Information </a:t>
            </a:r>
            <a:endParaRPr lang="en-US" sz="4000" spc="-150" dirty="0">
              <a:solidFill>
                <a:schemeClr val="bg1"/>
              </a:solidFill>
              <a:latin typeface="Helvetica Light"/>
              <a:cs typeface="Helvetica Light"/>
            </a:endParaRPr>
          </a:p>
        </p:txBody>
      </p:sp>
      <p:pic>
        <p:nvPicPr>
          <p:cNvPr id="12" name="Picture 11" descr="SCSD White.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835" y="6026431"/>
            <a:ext cx="529880" cy="559216"/>
          </a:xfrm>
          <a:prstGeom prst="rect">
            <a:avLst/>
          </a:prstGeom>
        </p:spPr>
      </p:pic>
      <p:sp>
        <p:nvSpPr>
          <p:cNvPr id="4" name="AutoShape 2" descr="behavior data.png"/>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Content Placeholder 1"/>
          <p:cNvSpPr>
            <a:spLocks noGrp="1"/>
          </p:cNvSpPr>
          <p:nvPr>
            <p:ph idx="1"/>
          </p:nvPr>
        </p:nvSpPr>
        <p:spPr>
          <a:xfrm>
            <a:off x="439144" y="573995"/>
            <a:ext cx="8229600" cy="4525963"/>
          </a:xfrm>
        </p:spPr>
        <p:txBody>
          <a:bodyPr/>
          <a:lstStyle/>
          <a:p>
            <a:r>
              <a:rPr lang="en-US" dirty="0">
                <a:latin typeface="Arial" panose="020B0604020202020204" pitchFamily="34" charset="0"/>
                <a:cs typeface="Arial" panose="020B0604020202020204" pitchFamily="34" charset="0"/>
                <a:hlinkClick r:id="rId4"/>
              </a:rPr>
              <a:t>c</a:t>
            </a:r>
            <a:r>
              <a:rPr lang="en-US" dirty="0" smtClean="0">
                <a:latin typeface="Arial" panose="020B0604020202020204" pitchFamily="34" charset="0"/>
                <a:cs typeface="Arial" panose="020B0604020202020204" pitchFamily="34" charset="0"/>
                <a:hlinkClick r:id="rId4"/>
              </a:rPr>
              <a:t>reeve-larham@scsd.us</a:t>
            </a:r>
            <a:endParaRPr lang="en-US" dirty="0" smtClean="0">
              <a:latin typeface="Arial" panose="020B0604020202020204" pitchFamily="34" charset="0"/>
              <a:cs typeface="Arial" panose="020B0604020202020204" pitchFamily="34" charset="0"/>
            </a:endParaRPr>
          </a:p>
          <a:p>
            <a:pPr marL="0" indent="0">
              <a:buNone/>
            </a:pP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reevelarham</a:t>
            </a:r>
            <a:r>
              <a:rPr lang="en-US" dirty="0" smtClean="0">
                <a:latin typeface="Arial" panose="020B0604020202020204" pitchFamily="34" charset="0"/>
                <a:cs typeface="Arial" panose="020B0604020202020204" pitchFamily="34" charset="0"/>
              </a:rPr>
              <a:t> on Twitter</a:t>
            </a:r>
          </a:p>
          <a:p>
            <a:pPr marL="0" indent="0">
              <a:buNone/>
            </a:pP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Turnaroundschool.blogspot.com</a:t>
            </a:r>
          </a:p>
          <a:p>
            <a:pPr marL="0" indent="0">
              <a:buNone/>
            </a:pP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www.syracusecityschools.com/drweeks</a:t>
            </a:r>
            <a:endParaRPr lang="en-US"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5715000" y="1524000"/>
            <a:ext cx="914400" cy="914400"/>
          </a:xfrm>
          <a:prstGeom prst="rect">
            <a:avLst/>
          </a:prstGeom>
        </p:spPr>
      </p:pic>
    </p:spTree>
    <p:extLst>
      <p:ext uri="{BB962C8B-B14F-4D97-AF65-F5344CB8AC3E}">
        <p14:creationId xmlns:p14="http://schemas.microsoft.com/office/powerpoint/2010/main" val="34429908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5754078"/>
            <a:ext cx="9144000" cy="1103922"/>
          </a:xfrm>
          <a:prstGeom prst="rect">
            <a:avLst/>
          </a:prstGeom>
          <a:solidFill>
            <a:srgbClr val="EEA4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2320"/>
              </a:solidFill>
            </a:endParaRPr>
          </a:p>
        </p:txBody>
      </p:sp>
      <p:sp>
        <p:nvSpPr>
          <p:cNvPr id="11" name="TextBox 10"/>
          <p:cNvSpPr txBox="1"/>
          <p:nvPr/>
        </p:nvSpPr>
        <p:spPr>
          <a:xfrm>
            <a:off x="1360933" y="5992536"/>
            <a:ext cx="7941992" cy="593111"/>
          </a:xfrm>
          <a:prstGeom prst="rect">
            <a:avLst/>
          </a:prstGeom>
          <a:noFill/>
        </p:spPr>
        <p:txBody>
          <a:bodyPr wrap="square" rtlCol="0">
            <a:spAutoFit/>
          </a:bodyPr>
          <a:lstStyle/>
          <a:p>
            <a:pPr>
              <a:lnSpc>
                <a:spcPct val="80000"/>
              </a:lnSpc>
            </a:pPr>
            <a:r>
              <a:rPr lang="en-US" sz="4000" b="1" dirty="0" smtClean="0">
                <a:solidFill>
                  <a:schemeClr val="bg1"/>
                </a:solidFill>
                <a:latin typeface="Arial" panose="020B0604020202020204" pitchFamily="34" charset="0"/>
                <a:cs typeface="Arial" panose="020B0604020202020204" pitchFamily="34" charset="0"/>
              </a:rPr>
              <a:t>Questions?</a:t>
            </a:r>
            <a:endParaRPr lang="en-US" sz="4000" spc="-150" dirty="0">
              <a:solidFill>
                <a:schemeClr val="bg1"/>
              </a:solidFill>
              <a:latin typeface="Arial" panose="020B0604020202020204" pitchFamily="34" charset="0"/>
              <a:cs typeface="Arial" panose="020B0604020202020204" pitchFamily="34" charset="0"/>
            </a:endParaRPr>
          </a:p>
        </p:txBody>
      </p:sp>
      <p:pic>
        <p:nvPicPr>
          <p:cNvPr id="12" name="Picture 11" descr="SCSD White.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526" y="6026431"/>
            <a:ext cx="529880" cy="5592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229443"/>
            <a:ext cx="4019549" cy="5356486"/>
          </a:xfrm>
          <a:prstGeom prst="rect">
            <a:avLst/>
          </a:prstGeom>
        </p:spPr>
      </p:pic>
    </p:spTree>
    <p:extLst>
      <p:ext uri="{BB962C8B-B14F-4D97-AF65-F5344CB8AC3E}">
        <p14:creationId xmlns:p14="http://schemas.microsoft.com/office/powerpoint/2010/main" val="39964751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clrChange>
              <a:clrFrom>
                <a:srgbClr val="F1AA34"/>
              </a:clrFrom>
              <a:clrTo>
                <a:srgbClr val="F1AA34">
                  <a:alpha val="0"/>
                </a:srgbClr>
              </a:clrTo>
            </a:clrChange>
            <a:duotone>
              <a:schemeClr val="accent5">
                <a:shade val="45000"/>
                <a:satMod val="135000"/>
              </a:schemeClr>
              <a:prstClr val="white"/>
            </a:duotone>
          </a:blip>
          <a:srcRect t="-1" r="16374" b="-1111"/>
          <a:stretch/>
        </p:blipFill>
        <p:spPr>
          <a:xfrm>
            <a:off x="1" y="3313"/>
            <a:ext cx="9144000" cy="6934200"/>
          </a:xfrm>
          <a:prstGeom prst="rect">
            <a:avLst/>
          </a:prstGeom>
          <a:effectLst>
            <a:outerShdw blurRad="50800" dist="50800" dir="5400000" algn="ctr" rotWithShape="0">
              <a:schemeClr val="bg1">
                <a:alpha val="30000"/>
              </a:schemeClr>
            </a:outerShdw>
          </a:effectLst>
        </p:spPr>
      </p:pic>
      <p:grpSp>
        <p:nvGrpSpPr>
          <p:cNvPr id="9" name="Group 8"/>
          <p:cNvGrpSpPr/>
          <p:nvPr/>
        </p:nvGrpSpPr>
        <p:grpSpPr>
          <a:xfrm>
            <a:off x="685800" y="3048000"/>
            <a:ext cx="4267200" cy="3581400"/>
            <a:chOff x="304799" y="384312"/>
            <a:chExt cx="1905000" cy="1596888"/>
          </a:xfrm>
        </p:grpSpPr>
        <p:pic>
          <p:nvPicPr>
            <p:cNvPr id="8" name="Picture 7" descr="SCSD Black- No Text.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1143000"/>
              <a:ext cx="786276" cy="838200"/>
            </a:xfrm>
            <a:prstGeom prst="rect">
              <a:avLst/>
            </a:prstGeom>
          </p:spPr>
        </p:pic>
        <p:pic>
          <p:nvPicPr>
            <p:cNvPr id="2" name="Picture 1" descr="GE No Dates.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799" y="384312"/>
              <a:ext cx="1905000" cy="662609"/>
            </a:xfrm>
            <a:prstGeom prst="rect">
              <a:avLst/>
            </a:prstGeom>
          </p:spPr>
        </p:pic>
      </p:grpSp>
    </p:spTree>
    <p:extLst>
      <p:ext uri="{BB962C8B-B14F-4D97-AF65-F5344CB8AC3E}">
        <p14:creationId xmlns:p14="http://schemas.microsoft.com/office/powerpoint/2010/main" val="20433417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5754078"/>
            <a:ext cx="9144000" cy="1103922"/>
          </a:xfrm>
          <a:prstGeom prst="rect">
            <a:avLst/>
          </a:prstGeom>
          <a:solidFill>
            <a:srgbClr val="7DA9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2320"/>
              </a:solidFill>
            </a:endParaRPr>
          </a:p>
        </p:txBody>
      </p:sp>
      <p:sp>
        <p:nvSpPr>
          <p:cNvPr id="11" name="TextBox 10"/>
          <p:cNvSpPr txBox="1"/>
          <p:nvPr/>
        </p:nvSpPr>
        <p:spPr>
          <a:xfrm>
            <a:off x="1168761" y="6003392"/>
            <a:ext cx="7941992" cy="605294"/>
          </a:xfrm>
          <a:prstGeom prst="rect">
            <a:avLst/>
          </a:prstGeom>
          <a:noFill/>
        </p:spPr>
        <p:txBody>
          <a:bodyPr wrap="square" rtlCol="0">
            <a:spAutoFit/>
          </a:bodyPr>
          <a:lstStyle/>
          <a:p>
            <a:pPr>
              <a:lnSpc>
                <a:spcPct val="80000"/>
              </a:lnSpc>
            </a:pPr>
            <a:r>
              <a:rPr lang="en-US" sz="4000" spc="-150" dirty="0" smtClean="0">
                <a:solidFill>
                  <a:srgbClr val="FFFFFF"/>
                </a:solidFill>
                <a:latin typeface="Arial" panose="020B0604020202020204" pitchFamily="34" charset="0"/>
                <a:cs typeface="Arial" panose="020B0604020202020204" pitchFamily="34" charset="0"/>
              </a:rPr>
              <a:t>Why Extended Learning Time? </a:t>
            </a:r>
            <a:endParaRPr lang="en-US" sz="4000" spc="-150" dirty="0">
              <a:solidFill>
                <a:srgbClr val="FFFFFF"/>
              </a:solidFill>
              <a:latin typeface="Arial" panose="020B0604020202020204" pitchFamily="34" charset="0"/>
              <a:cs typeface="Arial" panose="020B0604020202020204" pitchFamily="34" charset="0"/>
            </a:endParaRPr>
          </a:p>
        </p:txBody>
      </p:sp>
      <p:pic>
        <p:nvPicPr>
          <p:cNvPr id="12" name="Picture 11" descr="SCSD White.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440" y="6003392"/>
            <a:ext cx="529880" cy="559216"/>
          </a:xfrm>
          <a:prstGeom prst="rect">
            <a:avLst/>
          </a:prstGeom>
        </p:spPr>
      </p:pic>
      <p:sp>
        <p:nvSpPr>
          <p:cNvPr id="2" name="Rectangle 1"/>
          <p:cNvSpPr/>
          <p:nvPr/>
        </p:nvSpPr>
        <p:spPr>
          <a:xfrm>
            <a:off x="424269" y="623385"/>
            <a:ext cx="8295460" cy="5078313"/>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Children living in poverty face a growing educational and opportunity gap</a:t>
            </a:r>
            <a:r>
              <a:rPr lang="en-US" sz="2800" dirty="0" smtClean="0">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a:p>
            <a:pPr fontAlgn="base"/>
            <a:r>
              <a:rPr lang="en-US" sz="2800" b="1" dirty="0">
                <a:latin typeface="Arial" panose="020B0604020202020204" pitchFamily="34" charset="0"/>
                <a:cs typeface="Arial" panose="020B0604020202020204" pitchFamily="34" charset="0"/>
              </a:rPr>
              <a:t>By 4th grade, children living in poverty are 31 percentage points below their more affluent peers in reading proficiency.* </a:t>
            </a:r>
            <a:endParaRPr lang="en-US" sz="2800" dirty="0">
              <a:latin typeface="Arial" panose="020B0604020202020204" pitchFamily="34" charset="0"/>
              <a:cs typeface="Arial" panose="020B0604020202020204" pitchFamily="34" charset="0"/>
            </a:endParaRPr>
          </a:p>
          <a:p>
            <a:pPr fontAlgn="base"/>
            <a:r>
              <a:rPr lang="en-US" sz="2800" b="1" dirty="0">
                <a:latin typeface="Arial" panose="020B0604020202020204" pitchFamily="34" charset="0"/>
                <a:cs typeface="Arial" panose="020B0604020202020204" pitchFamily="34" charset="0"/>
              </a:rPr>
              <a:t>Families in the top income quartile spend 9 times more on educational opportunities outside the school day than families in the bottom income quartile.* </a:t>
            </a:r>
            <a:endParaRPr lang="en-US" sz="2800" b="1" dirty="0" smtClean="0">
              <a:latin typeface="Arial" panose="020B0604020202020204" pitchFamily="34" charset="0"/>
              <a:cs typeface="Arial" panose="020B0604020202020204" pitchFamily="34" charset="0"/>
            </a:endParaRPr>
          </a:p>
          <a:p>
            <a:pPr fontAlgn="base"/>
            <a:endParaRPr lang="en-US" sz="2800" b="1" dirty="0"/>
          </a:p>
          <a:p>
            <a:pPr fontAlgn="base"/>
            <a:r>
              <a:rPr lang="en-US" sz="1600" dirty="0"/>
              <a:t>http://users.nber.org/~dynarski/Bailey_Dynarski.pdf</a:t>
            </a:r>
          </a:p>
        </p:txBody>
      </p:sp>
    </p:spTree>
    <p:extLst>
      <p:ext uri="{BB962C8B-B14F-4D97-AF65-F5344CB8AC3E}">
        <p14:creationId xmlns:p14="http://schemas.microsoft.com/office/powerpoint/2010/main" val="13234566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5754078"/>
            <a:ext cx="9144000" cy="1103922"/>
          </a:xfrm>
          <a:prstGeom prst="rect">
            <a:avLst/>
          </a:prstGeom>
          <a:solidFill>
            <a:srgbClr val="B823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2320"/>
              </a:solidFill>
            </a:endParaRPr>
          </a:p>
        </p:txBody>
      </p:sp>
      <p:sp>
        <p:nvSpPr>
          <p:cNvPr id="11" name="TextBox 10"/>
          <p:cNvSpPr txBox="1"/>
          <p:nvPr/>
        </p:nvSpPr>
        <p:spPr>
          <a:xfrm>
            <a:off x="1168760" y="6095152"/>
            <a:ext cx="7711079" cy="605294"/>
          </a:xfrm>
          <a:prstGeom prst="rect">
            <a:avLst/>
          </a:prstGeom>
          <a:noFill/>
        </p:spPr>
        <p:txBody>
          <a:bodyPr wrap="square" rtlCol="0">
            <a:spAutoFit/>
          </a:bodyPr>
          <a:lstStyle/>
          <a:p>
            <a:pPr>
              <a:lnSpc>
                <a:spcPct val="80000"/>
              </a:lnSpc>
            </a:pPr>
            <a:r>
              <a:rPr lang="en-US" sz="4000" spc="-150" dirty="0" smtClean="0">
                <a:solidFill>
                  <a:srgbClr val="FFFFFF"/>
                </a:solidFill>
                <a:latin typeface="Arial" panose="020B0604020202020204" pitchFamily="34" charset="0"/>
                <a:cs typeface="Arial" panose="020B0604020202020204" pitchFamily="34" charset="0"/>
              </a:rPr>
              <a:t>Dr. Weeks Elementary School</a:t>
            </a:r>
            <a:endParaRPr lang="en-US" sz="4000" spc="-150" dirty="0">
              <a:solidFill>
                <a:srgbClr val="FFFFFF"/>
              </a:solidFill>
              <a:latin typeface="Arial" panose="020B0604020202020204" pitchFamily="34" charset="0"/>
              <a:cs typeface="Arial" panose="020B0604020202020204" pitchFamily="34" charset="0"/>
            </a:endParaRPr>
          </a:p>
        </p:txBody>
      </p:sp>
      <p:pic>
        <p:nvPicPr>
          <p:cNvPr id="12" name="Picture 11" descr="SCSD White.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440" y="6101094"/>
            <a:ext cx="529880" cy="559216"/>
          </a:xfrm>
          <a:prstGeom prst="rect">
            <a:avLst/>
          </a:prstGeom>
        </p:spPr>
      </p:pic>
      <p:sp>
        <p:nvSpPr>
          <p:cNvPr id="2" name="Rectangle 1"/>
          <p:cNvSpPr/>
          <p:nvPr/>
        </p:nvSpPr>
        <p:spPr>
          <a:xfrm>
            <a:off x="429895" y="496148"/>
            <a:ext cx="5892620" cy="5139869"/>
          </a:xfrm>
          <a:prstGeom prst="rect">
            <a:avLst/>
          </a:prstGeom>
        </p:spPr>
        <p:txBody>
          <a:bodyPr wrap="square">
            <a:spAutoFit/>
          </a:bodyPr>
          <a:lstStyle/>
          <a:p>
            <a:pPr marL="457200" indent="-457200" fontAlgn="base">
              <a:buFont typeface="Wingdings" panose="05000000000000000000" pitchFamily="2" charset="2"/>
              <a:buChar char="v"/>
            </a:pPr>
            <a:r>
              <a:rPr lang="en-US" sz="2800" dirty="0">
                <a:latin typeface="Arial" panose="020B0604020202020204" pitchFamily="34" charset="0"/>
                <a:cs typeface="Arial" panose="020B0604020202020204" pitchFamily="34" charset="0"/>
              </a:rPr>
              <a:t>Over 800 students in grades P-5</a:t>
            </a:r>
          </a:p>
          <a:p>
            <a:pPr marL="457200" indent="-457200" fontAlgn="base">
              <a:buFont typeface="Wingdings" panose="05000000000000000000" pitchFamily="2" charset="2"/>
              <a:buChar char="v"/>
            </a:pPr>
            <a:r>
              <a:rPr lang="en-US" sz="2800" dirty="0">
                <a:latin typeface="Arial" panose="020B0604020202020204" pitchFamily="34" charset="0"/>
                <a:cs typeface="Arial" panose="020B0604020202020204" pitchFamily="34" charset="0"/>
              </a:rPr>
              <a:t>Turnaround school since 2014</a:t>
            </a:r>
          </a:p>
          <a:p>
            <a:pPr marL="457200" indent="-457200" fontAlgn="base">
              <a:buFont typeface="Wingdings" panose="05000000000000000000" pitchFamily="2" charset="2"/>
              <a:buChar char="v"/>
            </a:pPr>
            <a:r>
              <a:rPr lang="en-US" sz="2800" dirty="0">
                <a:latin typeface="Arial" panose="020B0604020202020204" pitchFamily="34" charset="0"/>
                <a:cs typeface="Arial" panose="020B0604020202020204" pitchFamily="34" charset="0"/>
              </a:rPr>
              <a:t>Partnership with Syracuse University to provide daily enrichment instruction</a:t>
            </a:r>
          </a:p>
          <a:p>
            <a:pPr marL="457200" indent="-457200" fontAlgn="base">
              <a:buFont typeface="Wingdings" panose="05000000000000000000" pitchFamily="2" charset="2"/>
              <a:buChar char="v"/>
            </a:pPr>
            <a:r>
              <a:rPr lang="en-US" sz="2800" dirty="0">
                <a:latin typeface="Arial" panose="020B0604020202020204" pitchFamily="34" charset="0"/>
                <a:cs typeface="Arial" panose="020B0604020202020204" pitchFamily="34" charset="0"/>
              </a:rPr>
              <a:t>Struggling school in Receivership since 2015 </a:t>
            </a:r>
          </a:p>
          <a:p>
            <a:pPr marL="457200" indent="-457200" fontAlgn="base">
              <a:buFont typeface="Wingdings" panose="05000000000000000000" pitchFamily="2" charset="2"/>
              <a:buChar char="v"/>
            </a:pPr>
            <a:r>
              <a:rPr lang="en-US" sz="2800" dirty="0">
                <a:latin typeface="Arial" panose="020B0604020202020204" pitchFamily="34" charset="0"/>
                <a:cs typeface="Arial" panose="020B0604020202020204" pitchFamily="34" charset="0"/>
              </a:rPr>
              <a:t>25% of our student body receiving ENL supports </a:t>
            </a:r>
          </a:p>
          <a:p>
            <a:pPr marL="457200" indent="-457200" fontAlgn="base">
              <a:buFont typeface="Wingdings" panose="05000000000000000000" pitchFamily="2" charset="2"/>
              <a:buChar char="v"/>
            </a:pPr>
            <a:r>
              <a:rPr lang="en-US" sz="2800" dirty="0">
                <a:latin typeface="Arial" panose="020B0604020202020204" pitchFamily="34" charset="0"/>
                <a:cs typeface="Arial" panose="020B0604020202020204" pitchFamily="34" charset="0"/>
              </a:rPr>
              <a:t>Culture and Climate focus</a:t>
            </a:r>
          </a:p>
          <a:p>
            <a:pPr marL="457200" indent="-457200" fontAlgn="base">
              <a:buFont typeface="Wingdings" panose="05000000000000000000" pitchFamily="2" charset="2"/>
              <a:buChar char="v"/>
            </a:pPr>
            <a:r>
              <a:rPr lang="en-US" sz="2800" dirty="0">
                <a:latin typeface="Arial" panose="020B0604020202020204" pitchFamily="34" charset="0"/>
                <a:cs typeface="Arial" panose="020B0604020202020204" pitchFamily="34" charset="0"/>
              </a:rPr>
              <a:t>#RELENTLESS</a:t>
            </a:r>
          </a:p>
          <a:p>
            <a:pPr marL="342900" lvl="0" indent="-342900">
              <a:spcAft>
                <a:spcPts val="1200"/>
              </a:spcAft>
              <a:buFont typeface="Arial" charset="0"/>
              <a:buChar char="•"/>
            </a:pPr>
            <a:endParaRPr lang="en-US" sz="2000" i="1" dirty="0">
              <a:latin typeface="Gill Sans" charset="0"/>
              <a:ea typeface="Gill Sans" charset="0"/>
              <a:cs typeface="Gill Sans" charset="0"/>
            </a:endParaRPr>
          </a:p>
        </p:txBody>
      </p:sp>
      <p:sp>
        <p:nvSpPr>
          <p:cNvPr id="3" name="AutoShape 2" descr="https://lh3.googleusercontent.com/6zIU7z6I5xV--PHXS3Ym_GUitZDAKLy-ohJ0HzGZb5exT4XLthb_XuOK_P-e4_ivQJ-Ovd8EUjyLdPdzMxCQ9YyyK3ppphMqw18Z4BO4huVm3gy60QRjO4wJ3yzuYxFP_s1jGI5BkHE"/>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399" y="152373"/>
            <a:ext cx="2250440" cy="25146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9399" y="2797273"/>
            <a:ext cx="2250440" cy="2805113"/>
          </a:xfrm>
          <a:prstGeom prst="rect">
            <a:avLst/>
          </a:prstGeom>
        </p:spPr>
      </p:pic>
    </p:spTree>
    <p:extLst>
      <p:ext uri="{BB962C8B-B14F-4D97-AF65-F5344CB8AC3E}">
        <p14:creationId xmlns:p14="http://schemas.microsoft.com/office/powerpoint/2010/main" val="6193970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5754078"/>
            <a:ext cx="9144000" cy="1103922"/>
          </a:xfrm>
          <a:prstGeom prst="rect">
            <a:avLst/>
          </a:prstGeom>
          <a:solidFill>
            <a:srgbClr val="EEA4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2320"/>
              </a:solidFill>
            </a:endParaRPr>
          </a:p>
        </p:txBody>
      </p:sp>
      <p:sp>
        <p:nvSpPr>
          <p:cNvPr id="11" name="TextBox 10"/>
          <p:cNvSpPr txBox="1"/>
          <p:nvPr/>
        </p:nvSpPr>
        <p:spPr>
          <a:xfrm>
            <a:off x="1295399" y="5772446"/>
            <a:ext cx="7657015" cy="1085554"/>
          </a:xfrm>
          <a:prstGeom prst="rect">
            <a:avLst/>
          </a:prstGeom>
          <a:noFill/>
        </p:spPr>
        <p:txBody>
          <a:bodyPr wrap="square" rtlCol="0">
            <a:spAutoFit/>
          </a:bodyPr>
          <a:lstStyle/>
          <a:p>
            <a:pPr>
              <a:lnSpc>
                <a:spcPct val="80000"/>
              </a:lnSpc>
            </a:pPr>
            <a:r>
              <a:rPr lang="en-US" sz="4000" b="1" dirty="0">
                <a:solidFill>
                  <a:schemeClr val="bg1"/>
                </a:solidFill>
                <a:latin typeface="Arial" panose="020B0604020202020204" pitchFamily="34" charset="0"/>
                <a:cs typeface="Arial" panose="020B0604020202020204" pitchFamily="34" charset="0"/>
              </a:rPr>
              <a:t>Extended Learning Time Early Wins: #results</a:t>
            </a:r>
            <a:endParaRPr lang="en-US" sz="4000" spc="-150" dirty="0">
              <a:solidFill>
                <a:schemeClr val="bg1"/>
              </a:solidFill>
              <a:latin typeface="Arial" panose="020B0604020202020204" pitchFamily="34" charset="0"/>
              <a:cs typeface="Arial" panose="020B0604020202020204" pitchFamily="34" charset="0"/>
            </a:endParaRPr>
          </a:p>
        </p:txBody>
      </p:sp>
      <p:pic>
        <p:nvPicPr>
          <p:cNvPr id="12" name="Picture 11" descr="SCSD White.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759" y="6026431"/>
            <a:ext cx="529880" cy="559216"/>
          </a:xfrm>
          <a:prstGeom prst="rect">
            <a:avLst/>
          </a:prstGeom>
        </p:spPr>
      </p:pic>
      <p:sp>
        <p:nvSpPr>
          <p:cNvPr id="2" name="Rectangle 1"/>
          <p:cNvSpPr/>
          <p:nvPr/>
        </p:nvSpPr>
        <p:spPr>
          <a:xfrm>
            <a:off x="255511" y="478032"/>
            <a:ext cx="8632975" cy="5139869"/>
          </a:xfrm>
          <a:prstGeom prst="rect">
            <a:avLst/>
          </a:prstGeom>
        </p:spPr>
        <p:txBody>
          <a:bodyPr wrap="square">
            <a:spAutoFit/>
          </a:bodyPr>
          <a:lstStyle/>
          <a:p>
            <a:pPr marL="457200" indent="-457200" fontAlgn="base">
              <a:buFont typeface="Wingdings" panose="05000000000000000000" pitchFamily="2" charset="2"/>
              <a:buChar char="q"/>
            </a:pPr>
            <a:r>
              <a:rPr lang="en-US" sz="2800" dirty="0">
                <a:latin typeface="Arial" panose="020B0604020202020204" pitchFamily="34" charset="0"/>
                <a:cs typeface="Arial" panose="020B0604020202020204" pitchFamily="34" charset="0"/>
              </a:rPr>
              <a:t>Reduction in suspension and discipline referrals</a:t>
            </a:r>
          </a:p>
          <a:p>
            <a:pPr marL="457200" indent="-457200" fontAlgn="base">
              <a:buFont typeface="Wingdings" panose="05000000000000000000" pitchFamily="2" charset="2"/>
              <a:buChar char="q"/>
            </a:pPr>
            <a:r>
              <a:rPr lang="en-US" sz="2800" dirty="0">
                <a:latin typeface="Arial" panose="020B0604020202020204" pitchFamily="34" charset="0"/>
                <a:cs typeface="Arial" panose="020B0604020202020204" pitchFamily="34" charset="0"/>
              </a:rPr>
              <a:t>Reduction in chronic absenteeism</a:t>
            </a:r>
          </a:p>
          <a:p>
            <a:pPr marL="457200" indent="-457200" fontAlgn="base">
              <a:buFont typeface="Wingdings" panose="05000000000000000000" pitchFamily="2" charset="2"/>
              <a:buChar char="q"/>
            </a:pPr>
            <a:r>
              <a:rPr lang="en-US" sz="2800" dirty="0">
                <a:latin typeface="Arial" panose="020B0604020202020204" pitchFamily="34" charset="0"/>
                <a:cs typeface="Arial" panose="020B0604020202020204" pitchFamily="34" charset="0"/>
              </a:rPr>
              <a:t>Increase in coaching cycles that include practice</a:t>
            </a:r>
          </a:p>
          <a:p>
            <a:pPr marL="457200" indent="-457200" fontAlgn="base">
              <a:buFont typeface="Wingdings" panose="05000000000000000000" pitchFamily="2" charset="2"/>
              <a:buChar char="q"/>
            </a:pPr>
            <a:r>
              <a:rPr lang="en-US" sz="2800" dirty="0" smtClean="0">
                <a:latin typeface="Arial" panose="020B0604020202020204" pitchFamily="34" charset="0"/>
                <a:cs typeface="Arial" panose="020B0604020202020204" pitchFamily="34" charset="0"/>
              </a:rPr>
              <a:t>Increase </a:t>
            </a:r>
            <a:r>
              <a:rPr lang="en-US" sz="2800" dirty="0">
                <a:latin typeface="Arial" panose="020B0604020202020204" pitchFamily="34" charset="0"/>
                <a:cs typeface="Arial" panose="020B0604020202020204" pitchFamily="34" charset="0"/>
              </a:rPr>
              <a:t>in effective teacher practice and implementing strategies around instructional priorities</a:t>
            </a:r>
          </a:p>
          <a:p>
            <a:pPr marL="457200" indent="-457200" fontAlgn="base">
              <a:buFont typeface="Wingdings" panose="05000000000000000000" pitchFamily="2" charset="2"/>
              <a:buChar char="q"/>
            </a:pPr>
            <a:r>
              <a:rPr lang="en-US" sz="2800" dirty="0">
                <a:latin typeface="Arial" panose="020B0604020202020204" pitchFamily="34" charset="0"/>
                <a:cs typeface="Arial" panose="020B0604020202020204" pitchFamily="34" charset="0"/>
              </a:rPr>
              <a:t>Increase in teacher retention</a:t>
            </a:r>
          </a:p>
          <a:p>
            <a:pPr marL="457200" indent="-457200" fontAlgn="base">
              <a:buFont typeface="Wingdings" panose="05000000000000000000" pitchFamily="2" charset="2"/>
              <a:buChar char="q"/>
            </a:pPr>
            <a:r>
              <a:rPr lang="en-US" sz="2800" dirty="0">
                <a:latin typeface="Arial" panose="020B0604020202020204" pitchFamily="34" charset="0"/>
                <a:cs typeface="Arial" panose="020B0604020202020204" pitchFamily="34" charset="0"/>
              </a:rPr>
              <a:t>Increase in participation in parent/community events</a:t>
            </a:r>
          </a:p>
          <a:p>
            <a:pPr marL="457200" indent="-457200" fontAlgn="base">
              <a:buFont typeface="Wingdings" panose="05000000000000000000" pitchFamily="2" charset="2"/>
              <a:buChar char="q"/>
            </a:pPr>
            <a:r>
              <a:rPr lang="en-US" sz="2800" dirty="0">
                <a:latin typeface="Arial" panose="020B0604020202020204" pitchFamily="34" charset="0"/>
                <a:cs typeface="Arial" panose="020B0604020202020204" pitchFamily="34" charset="0"/>
              </a:rPr>
              <a:t>Increase in NYS Assessment data</a:t>
            </a:r>
          </a:p>
          <a:p>
            <a:pPr marL="457200" indent="-457200" fontAlgn="base">
              <a:buFont typeface="Wingdings" panose="05000000000000000000" pitchFamily="2" charset="2"/>
              <a:buChar char="q"/>
            </a:pPr>
            <a:r>
              <a:rPr lang="en-US" sz="2800" dirty="0">
                <a:latin typeface="Arial" panose="020B0604020202020204" pitchFamily="34" charset="0"/>
                <a:cs typeface="Arial" panose="020B0604020202020204" pitchFamily="34" charset="0"/>
              </a:rPr>
              <a:t>Increase in Writing benchmark assessment data</a:t>
            </a:r>
          </a:p>
          <a:p>
            <a:pPr marL="342900" lvl="0" indent="-342900">
              <a:spcAft>
                <a:spcPts val="1200"/>
              </a:spcAft>
              <a:buFont typeface="Arial" charset="0"/>
              <a:buChar char="•"/>
            </a:pPr>
            <a:endParaRPr lang="en-US" sz="2000" i="1" dirty="0">
              <a:latin typeface="Gill Sans" charset="0"/>
              <a:ea typeface="Gill Sans" charset="0"/>
              <a:cs typeface="Gill Sans" charset="0"/>
            </a:endParaRPr>
          </a:p>
        </p:txBody>
      </p:sp>
    </p:spTree>
    <p:extLst>
      <p:ext uri="{BB962C8B-B14F-4D97-AF65-F5344CB8AC3E}">
        <p14:creationId xmlns:p14="http://schemas.microsoft.com/office/powerpoint/2010/main" val="13428811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5754078"/>
            <a:ext cx="9144000" cy="1103922"/>
          </a:xfrm>
          <a:prstGeom prst="rect">
            <a:avLst/>
          </a:prstGeom>
          <a:solidFill>
            <a:srgbClr val="B823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2320"/>
              </a:solidFill>
            </a:endParaRPr>
          </a:p>
        </p:txBody>
      </p:sp>
      <p:sp>
        <p:nvSpPr>
          <p:cNvPr id="11" name="TextBox 10"/>
          <p:cNvSpPr txBox="1"/>
          <p:nvPr/>
        </p:nvSpPr>
        <p:spPr>
          <a:xfrm>
            <a:off x="1153853" y="6026431"/>
            <a:ext cx="7725987" cy="605294"/>
          </a:xfrm>
          <a:prstGeom prst="rect">
            <a:avLst/>
          </a:prstGeom>
          <a:noFill/>
        </p:spPr>
        <p:txBody>
          <a:bodyPr wrap="square" rtlCol="0">
            <a:spAutoFit/>
          </a:bodyPr>
          <a:lstStyle/>
          <a:p>
            <a:pPr>
              <a:lnSpc>
                <a:spcPct val="80000"/>
              </a:lnSpc>
            </a:pPr>
            <a:r>
              <a:rPr lang="en-US" sz="4000" spc="-150" dirty="0" smtClean="0">
                <a:solidFill>
                  <a:srgbClr val="FFFFFF"/>
                </a:solidFill>
                <a:latin typeface="Arial" panose="020B0604020202020204" pitchFamily="34" charset="0"/>
                <a:cs typeface="Arial" panose="020B0604020202020204" pitchFamily="34" charset="0"/>
              </a:rPr>
              <a:t>#Results</a:t>
            </a:r>
            <a:endParaRPr lang="en-US" sz="4000" spc="-150" dirty="0">
              <a:solidFill>
                <a:srgbClr val="FFFFFF"/>
              </a:solidFill>
              <a:latin typeface="Arial" panose="020B0604020202020204" pitchFamily="34" charset="0"/>
              <a:cs typeface="Arial" panose="020B0604020202020204" pitchFamily="34" charset="0"/>
            </a:endParaRPr>
          </a:p>
        </p:txBody>
      </p:sp>
      <p:pic>
        <p:nvPicPr>
          <p:cNvPr id="12" name="Picture 11" descr="SCSD White.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986" y="6026431"/>
            <a:ext cx="529880" cy="559216"/>
          </a:xfrm>
          <a:prstGeom prst="rect">
            <a:avLst/>
          </a:prstGeom>
        </p:spPr>
      </p:pic>
      <p:sp>
        <p:nvSpPr>
          <p:cNvPr id="4" name="AutoShape 2" descr="behavior data.png"/>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975" y="236538"/>
            <a:ext cx="8571865" cy="5319850"/>
          </a:xfrm>
          <a:prstGeom prst="rect">
            <a:avLst/>
          </a:prstGeom>
        </p:spPr>
      </p:pic>
    </p:spTree>
    <p:extLst>
      <p:ext uri="{BB962C8B-B14F-4D97-AF65-F5344CB8AC3E}">
        <p14:creationId xmlns:p14="http://schemas.microsoft.com/office/powerpoint/2010/main" val="15302590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5754078"/>
            <a:ext cx="9144000" cy="1103922"/>
          </a:xfrm>
          <a:prstGeom prst="rect">
            <a:avLst/>
          </a:prstGeom>
          <a:solidFill>
            <a:srgbClr val="3655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2320"/>
              </a:solidFill>
            </a:endParaRPr>
          </a:p>
        </p:txBody>
      </p:sp>
      <p:sp>
        <p:nvSpPr>
          <p:cNvPr id="11" name="TextBox 10"/>
          <p:cNvSpPr txBox="1"/>
          <p:nvPr/>
        </p:nvSpPr>
        <p:spPr>
          <a:xfrm>
            <a:off x="1168759" y="6021368"/>
            <a:ext cx="7798896" cy="593111"/>
          </a:xfrm>
          <a:prstGeom prst="rect">
            <a:avLst/>
          </a:prstGeom>
          <a:noFill/>
        </p:spPr>
        <p:txBody>
          <a:bodyPr wrap="square" rtlCol="0">
            <a:spAutoFit/>
          </a:bodyPr>
          <a:lstStyle/>
          <a:p>
            <a:pPr>
              <a:lnSpc>
                <a:spcPct val="80000"/>
              </a:lnSpc>
            </a:pPr>
            <a:r>
              <a:rPr lang="en-US" sz="4000" dirty="0" smtClean="0">
                <a:solidFill>
                  <a:schemeClr val="bg1"/>
                </a:solidFill>
                <a:latin typeface="Arial" panose="020B0604020202020204" pitchFamily="34" charset="0"/>
                <a:cs typeface="Arial" panose="020B0604020202020204" pitchFamily="34" charset="0"/>
              </a:rPr>
              <a:t>#Results</a:t>
            </a:r>
            <a:endParaRPr lang="en-US" sz="4000" spc="-150" dirty="0">
              <a:solidFill>
                <a:schemeClr val="bg1"/>
              </a:solidFill>
              <a:latin typeface="Arial" panose="020B0604020202020204" pitchFamily="34" charset="0"/>
              <a:cs typeface="Arial" panose="020B0604020202020204" pitchFamily="34" charset="0"/>
            </a:endParaRPr>
          </a:p>
        </p:txBody>
      </p:sp>
      <p:pic>
        <p:nvPicPr>
          <p:cNvPr id="12" name="Picture 11" descr="SCSD White.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439" y="6021368"/>
            <a:ext cx="529880" cy="559216"/>
          </a:xfrm>
          <a:prstGeom prst="rect">
            <a:avLst/>
          </a:prstGeom>
        </p:spPr>
      </p:pic>
      <p:sp>
        <p:nvSpPr>
          <p:cNvPr id="3" name="AutoShape 2" descr="https://mail.scsd.us/owa/service.svc/s/GetFileAttachment?id=AAMkADJlY2IzNDM1LTY3NDAtNGE0Yy1iMzYzLWJhNmQ5ZDBjZTJhYwBGAAAAAAC%2Fvj6yx5wgRLNzhF7b2fdsBwCv7r4ODKPjS4HpBZe%2BfiJOAAAADFrpAADXHd0ZR%2Bg1RYJGY54tEg65AACBvQFDAAABEgAQAAcfodpv68RMhMkEu6RHpKc%3D&amp;X-OWA-CANARY=NV9wT-0P50Svghyu_MmWd4d__yDv9dMI7jra077dwZQUf8QGpHb3pjVaioyOTjsYVijz-KO9mS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5715000" y="1627910"/>
            <a:ext cx="2666999" cy="3428999"/>
          </a:xfrm>
          <a:prstGeom prst="rect">
            <a:avLst/>
          </a:prstGeom>
          <a:solidFill>
            <a:schemeClr val="bg1"/>
          </a:solidFill>
          <a:ln>
            <a:noFill/>
          </a:ln>
        </p:spPr>
        <p:txBody>
          <a:bodyPr wrap="square" rtlCol="0">
            <a:spAutoFit/>
          </a:bodyPr>
          <a:lstStyle/>
          <a:p>
            <a:endParaRPr lang="en-US" dirty="0"/>
          </a:p>
        </p:txBody>
      </p:sp>
      <p:graphicFrame>
        <p:nvGraphicFramePr>
          <p:cNvPr id="13" name="Chart 12"/>
          <p:cNvGraphicFramePr>
            <a:graphicFrameLocks/>
          </p:cNvGraphicFramePr>
          <p:nvPr>
            <p:extLst>
              <p:ext uri="{D42A27DB-BD31-4B8C-83A1-F6EECF244321}">
                <p14:modId xmlns:p14="http://schemas.microsoft.com/office/powerpoint/2010/main" val="2552521998"/>
              </p:ext>
            </p:extLst>
          </p:nvPr>
        </p:nvGraphicFramePr>
        <p:xfrm>
          <a:off x="609600" y="457200"/>
          <a:ext cx="8001000" cy="4876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615167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5754078"/>
            <a:ext cx="9144000" cy="1103922"/>
          </a:xfrm>
          <a:prstGeom prst="rect">
            <a:avLst/>
          </a:prstGeom>
          <a:solidFill>
            <a:srgbClr val="7DA9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2320"/>
              </a:solidFill>
            </a:endParaRPr>
          </a:p>
        </p:txBody>
      </p:sp>
      <p:sp>
        <p:nvSpPr>
          <p:cNvPr id="11" name="TextBox 10"/>
          <p:cNvSpPr txBox="1"/>
          <p:nvPr/>
        </p:nvSpPr>
        <p:spPr>
          <a:xfrm>
            <a:off x="1283344" y="5872962"/>
            <a:ext cx="7716967" cy="1077218"/>
          </a:xfrm>
          <a:prstGeom prst="rect">
            <a:avLst/>
          </a:prstGeom>
          <a:noFill/>
        </p:spPr>
        <p:txBody>
          <a:bodyPr wrap="square" rtlCol="0">
            <a:spAutoFit/>
          </a:bodyPr>
          <a:lstStyle/>
          <a:p>
            <a:pPr>
              <a:lnSpc>
                <a:spcPct val="80000"/>
              </a:lnSpc>
            </a:pPr>
            <a:r>
              <a:rPr lang="en-US" sz="4000" spc="-150" dirty="0" smtClean="0">
                <a:solidFill>
                  <a:srgbClr val="FFFFFF"/>
                </a:solidFill>
                <a:latin typeface="Arial" panose="020B0604020202020204" pitchFamily="34" charset="0"/>
                <a:cs typeface="Arial" panose="020B0604020202020204" pitchFamily="34" charset="0"/>
              </a:rPr>
              <a:t>Extended Learning Time at </a:t>
            </a:r>
          </a:p>
          <a:p>
            <a:pPr>
              <a:lnSpc>
                <a:spcPct val="80000"/>
              </a:lnSpc>
            </a:pPr>
            <a:r>
              <a:rPr lang="en-US" sz="4000" spc="-150" dirty="0" smtClean="0">
                <a:solidFill>
                  <a:srgbClr val="FFFFFF"/>
                </a:solidFill>
                <a:latin typeface="Arial" panose="020B0604020202020204" pitchFamily="34" charset="0"/>
                <a:cs typeface="Arial" panose="020B0604020202020204" pitchFamily="34" charset="0"/>
              </a:rPr>
              <a:t>Dr. Weeks</a:t>
            </a:r>
            <a:endParaRPr lang="en-US" sz="4000" spc="-150" dirty="0">
              <a:solidFill>
                <a:srgbClr val="FFFFFF"/>
              </a:solidFill>
              <a:latin typeface="Arial" panose="020B0604020202020204" pitchFamily="34" charset="0"/>
              <a:cs typeface="Arial" panose="020B0604020202020204" pitchFamily="34" charset="0"/>
            </a:endParaRPr>
          </a:p>
        </p:txBody>
      </p:sp>
      <p:pic>
        <p:nvPicPr>
          <p:cNvPr id="12" name="Picture 11" descr="SCSD White.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732" y="6026431"/>
            <a:ext cx="529880" cy="559216"/>
          </a:xfrm>
          <a:prstGeom prst="rect">
            <a:avLst/>
          </a:prstGeom>
        </p:spPr>
      </p:pic>
      <p:pic>
        <p:nvPicPr>
          <p:cNvPr id="4" name="Picture 3"/>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0" y="-58230"/>
            <a:ext cx="9144000" cy="58123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p:cNvSpPr txBox="1"/>
          <p:nvPr/>
        </p:nvSpPr>
        <p:spPr>
          <a:xfrm>
            <a:off x="1714499" y="2695932"/>
            <a:ext cx="5714999" cy="3231654"/>
          </a:xfrm>
          <a:prstGeom prst="rect">
            <a:avLst/>
          </a:prstGeom>
          <a:noFill/>
        </p:spPr>
        <p:txBody>
          <a:bodyPr wrap="square" rtlCol="0">
            <a:spAutoFit/>
          </a:bodyPr>
          <a:lstStyle/>
          <a:p>
            <a:r>
              <a:rPr lang="en-US" sz="2400" b="1" u="sng" dirty="0">
                <a:latin typeface="Arial" panose="020B0604020202020204" pitchFamily="34" charset="0"/>
                <a:cs typeface="Arial" panose="020B0604020202020204" pitchFamily="34" charset="0"/>
              </a:rPr>
              <a:t>Extended Learning Time at Dr. Weeks</a:t>
            </a:r>
            <a:endParaRPr lang="en-US" sz="2400" dirty="0">
              <a:latin typeface="Arial" panose="020B0604020202020204" pitchFamily="34" charset="0"/>
              <a:cs typeface="Arial" panose="020B0604020202020204" pitchFamily="34" charset="0"/>
            </a:endParaRPr>
          </a:p>
          <a:p>
            <a:r>
              <a:rPr lang="en-US" sz="2400" b="1" i="1" dirty="0">
                <a:latin typeface="Arial" panose="020B0604020202020204" pitchFamily="34" charset="0"/>
                <a:cs typeface="Arial" panose="020B0604020202020204" pitchFamily="34" charset="0"/>
              </a:rPr>
              <a:t>“Investing in Teachers and Students”</a:t>
            </a:r>
            <a:endParaRPr lang="en-US" sz="2400" dirty="0">
              <a:latin typeface="Arial" panose="020B0604020202020204" pitchFamily="34" charset="0"/>
              <a:cs typeface="Arial" panose="020B0604020202020204" pitchFamily="34" charset="0"/>
            </a:endParaRPr>
          </a:p>
          <a:p>
            <a:pPr marL="342900" indent="-342900" fontAlgn="base">
              <a:buFont typeface="Wingdings" panose="05000000000000000000" pitchFamily="2" charset="2"/>
              <a:buChar char="v"/>
            </a:pPr>
            <a:r>
              <a:rPr lang="en-US" sz="2400" dirty="0">
                <a:latin typeface="Arial" panose="020B0604020202020204" pitchFamily="34" charset="0"/>
                <a:cs typeface="Arial" panose="020B0604020202020204" pitchFamily="34" charset="0"/>
              </a:rPr>
              <a:t>Collaborative Team Planning</a:t>
            </a:r>
          </a:p>
          <a:p>
            <a:pPr marL="342900" indent="-342900" fontAlgn="base">
              <a:buFont typeface="Wingdings" panose="05000000000000000000" pitchFamily="2" charset="2"/>
              <a:buChar char="v"/>
            </a:pPr>
            <a:r>
              <a:rPr lang="en-US" sz="2400" dirty="0">
                <a:latin typeface="Arial" panose="020B0604020202020204" pitchFamily="34" charset="0"/>
                <a:cs typeface="Arial" panose="020B0604020202020204" pitchFamily="34" charset="0"/>
              </a:rPr>
              <a:t>Embedded Enrichment</a:t>
            </a:r>
          </a:p>
          <a:p>
            <a:pPr marL="342900" indent="-342900" fontAlgn="base">
              <a:buFont typeface="Wingdings" panose="05000000000000000000" pitchFamily="2" charset="2"/>
              <a:buChar char="v"/>
            </a:pPr>
            <a:r>
              <a:rPr lang="en-US" sz="2400" dirty="0">
                <a:latin typeface="Arial" panose="020B0604020202020204" pitchFamily="34" charset="0"/>
                <a:cs typeface="Arial" panose="020B0604020202020204" pitchFamily="34" charset="0"/>
              </a:rPr>
              <a:t>Targeted Intervention </a:t>
            </a:r>
          </a:p>
          <a:p>
            <a:pPr marL="342900" indent="-342900" fontAlgn="base">
              <a:buFont typeface="Wingdings" panose="05000000000000000000" pitchFamily="2" charset="2"/>
              <a:buChar char="v"/>
            </a:pPr>
            <a:r>
              <a:rPr lang="en-US" sz="2400" dirty="0">
                <a:latin typeface="Arial" panose="020B0604020202020204" pitchFamily="34" charset="0"/>
                <a:cs typeface="Arial" panose="020B0604020202020204" pitchFamily="34" charset="0"/>
              </a:rPr>
              <a:t>Summer Academy</a:t>
            </a:r>
          </a:p>
          <a:p>
            <a:pPr marL="342900" indent="-342900" fontAlgn="base">
              <a:buFont typeface="Wingdings" panose="05000000000000000000" pitchFamily="2" charset="2"/>
              <a:buChar char="v"/>
            </a:pPr>
            <a:r>
              <a:rPr lang="en-US" sz="2400" dirty="0">
                <a:latin typeface="Arial" panose="020B0604020202020204" pitchFamily="34" charset="0"/>
                <a:cs typeface="Arial" panose="020B0604020202020204" pitchFamily="34" charset="0"/>
              </a:rPr>
              <a:t>Results</a:t>
            </a:r>
          </a:p>
          <a:p>
            <a:r>
              <a:rPr lang="en-US" dirty="0"/>
              <a:t/>
            </a:r>
            <a:br>
              <a:rPr lang="en-US" dirty="0"/>
            </a:br>
            <a:endParaRPr lang="en-US" dirty="0"/>
          </a:p>
        </p:txBody>
      </p:sp>
    </p:spTree>
    <p:extLst>
      <p:ext uri="{BB962C8B-B14F-4D97-AF65-F5344CB8AC3E}">
        <p14:creationId xmlns:p14="http://schemas.microsoft.com/office/powerpoint/2010/main" val="42089938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5754078"/>
            <a:ext cx="9144000" cy="1103922"/>
          </a:xfrm>
          <a:prstGeom prst="rect">
            <a:avLst/>
          </a:prstGeom>
          <a:solidFill>
            <a:srgbClr val="EEA4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2320"/>
              </a:solidFill>
            </a:endParaRPr>
          </a:p>
        </p:txBody>
      </p:sp>
      <p:sp>
        <p:nvSpPr>
          <p:cNvPr id="11" name="TextBox 10"/>
          <p:cNvSpPr txBox="1"/>
          <p:nvPr/>
        </p:nvSpPr>
        <p:spPr>
          <a:xfrm>
            <a:off x="1168761" y="6009483"/>
            <a:ext cx="7941992" cy="593111"/>
          </a:xfrm>
          <a:prstGeom prst="rect">
            <a:avLst/>
          </a:prstGeom>
          <a:noFill/>
        </p:spPr>
        <p:txBody>
          <a:bodyPr wrap="square" rtlCol="0">
            <a:spAutoFit/>
          </a:bodyPr>
          <a:lstStyle/>
          <a:p>
            <a:pPr>
              <a:lnSpc>
                <a:spcPct val="80000"/>
              </a:lnSpc>
            </a:pPr>
            <a:r>
              <a:rPr lang="en-US" sz="4000" b="1" dirty="0" smtClean="0">
                <a:solidFill>
                  <a:schemeClr val="bg1"/>
                </a:solidFill>
                <a:latin typeface="Arial" panose="020B0604020202020204" pitchFamily="34" charset="0"/>
                <a:cs typeface="Arial" panose="020B0604020202020204" pitchFamily="34" charset="0"/>
              </a:rPr>
              <a:t>Expanding the school day</a:t>
            </a:r>
            <a:endParaRPr lang="en-US" sz="4000" spc="-150" dirty="0">
              <a:solidFill>
                <a:schemeClr val="bg1"/>
              </a:solidFill>
              <a:latin typeface="Arial" panose="020B0604020202020204" pitchFamily="34" charset="0"/>
              <a:cs typeface="Arial" panose="020B0604020202020204" pitchFamily="34" charset="0"/>
            </a:endParaRPr>
          </a:p>
        </p:txBody>
      </p:sp>
      <p:pic>
        <p:nvPicPr>
          <p:cNvPr id="12" name="Picture 11" descr="SCSD White.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440" y="6009483"/>
            <a:ext cx="529880" cy="559216"/>
          </a:xfrm>
          <a:prstGeom prst="rect">
            <a:avLst/>
          </a:prstGeom>
        </p:spPr>
      </p:pic>
      <p:sp>
        <p:nvSpPr>
          <p:cNvPr id="2" name="Rectangle 1"/>
          <p:cNvSpPr/>
          <p:nvPr/>
        </p:nvSpPr>
        <p:spPr>
          <a:xfrm>
            <a:off x="3784073" y="416519"/>
            <a:ext cx="5307086" cy="5201424"/>
          </a:xfrm>
          <a:prstGeom prst="rect">
            <a:avLst/>
          </a:prstGeom>
        </p:spPr>
        <p:txBody>
          <a:bodyPr wrap="square">
            <a:spAutoFit/>
          </a:bodyPr>
          <a:lstStyle/>
          <a:p>
            <a:pPr marL="457200" indent="-457200" fontAlgn="base">
              <a:buFont typeface="Wingdings" panose="05000000000000000000" pitchFamily="2" charset="2"/>
              <a:buChar char="v"/>
            </a:pPr>
            <a:r>
              <a:rPr lang="en-US" sz="2400" dirty="0">
                <a:latin typeface="Arial" panose="020B0604020202020204" pitchFamily="34" charset="0"/>
                <a:cs typeface="Arial" panose="020B0604020202020204" pitchFamily="34" charset="0"/>
              </a:rPr>
              <a:t>Actual school day was adjusted to 8:30 a.m. - 4:10 p.m. for students.</a:t>
            </a:r>
          </a:p>
          <a:p>
            <a:pPr marL="457200" indent="-457200" fontAlgn="base">
              <a:buFont typeface="Wingdings" panose="05000000000000000000" pitchFamily="2" charset="2"/>
              <a:buChar char="v"/>
            </a:pPr>
            <a:r>
              <a:rPr lang="en-US" sz="2400" dirty="0">
                <a:latin typeface="Arial" panose="020B0604020202020204" pitchFamily="34" charset="0"/>
                <a:cs typeface="Arial" panose="020B0604020202020204" pitchFamily="34" charset="0"/>
              </a:rPr>
              <a:t>Syracuse University became the CBO providing embedded enrichment programming during the school day to all of the Dr. Weeks students.</a:t>
            </a:r>
          </a:p>
          <a:p>
            <a:pPr marL="457200" indent="-457200" fontAlgn="base">
              <a:buFont typeface="Wingdings" panose="05000000000000000000" pitchFamily="2" charset="2"/>
              <a:buChar char="v"/>
            </a:pPr>
            <a:r>
              <a:rPr lang="en-US" sz="2400" dirty="0">
                <a:latin typeface="Arial" panose="020B0604020202020204" pitchFamily="34" charset="0"/>
                <a:cs typeface="Arial" panose="020B0604020202020204" pitchFamily="34" charset="0"/>
              </a:rPr>
              <a:t>The addition of 300 hours of extended learning time resulted in students receiving daily enrichment, an extended writing block, and a daily intervention block.</a:t>
            </a:r>
          </a:p>
          <a:p>
            <a:pPr marL="342900" lvl="0" indent="-342900">
              <a:spcAft>
                <a:spcPts val="1200"/>
              </a:spcAft>
              <a:buFont typeface="Arial" charset="0"/>
              <a:buChar char="•"/>
            </a:pPr>
            <a:endParaRPr lang="en-US" sz="2000" i="1" dirty="0">
              <a:latin typeface="Gill Sans" charset="0"/>
              <a:ea typeface="Gill Sans" charset="0"/>
              <a:cs typeface="Gill Sans"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 y="409988"/>
            <a:ext cx="3777542" cy="5033984"/>
          </a:xfrm>
          <a:prstGeom prst="rect">
            <a:avLst/>
          </a:prstGeom>
        </p:spPr>
      </p:pic>
    </p:spTree>
    <p:extLst>
      <p:ext uri="{BB962C8B-B14F-4D97-AF65-F5344CB8AC3E}">
        <p14:creationId xmlns:p14="http://schemas.microsoft.com/office/powerpoint/2010/main" val="1465751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13416</TotalTime>
  <Words>2101</Words>
  <Application>Microsoft Office PowerPoint</Application>
  <PresentationFormat>On-screen Show (4:3)</PresentationFormat>
  <Paragraphs>261</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Gill Sans</vt:lpstr>
      <vt:lpstr>Helvetica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happens during CTP?</vt:lpstr>
      <vt:lpstr>PowerPoint Presentation</vt:lpstr>
      <vt:lpstr>PowerPoint Presentation</vt:lpstr>
      <vt:lpstr>PowerPoint Presentation</vt:lpstr>
      <vt:lpstr>PowerPoint Presentation</vt:lpstr>
      <vt:lpstr>Where the MAGIC happens!</vt:lpstr>
      <vt:lpstr>PowerPoint Presentation</vt:lpstr>
      <vt:lpstr>Enriching Curriculum… How does that happen?   </vt:lpstr>
      <vt:lpstr>Hands-on, Minds-on</vt:lpstr>
      <vt:lpstr>PowerPoint Presentation</vt:lpstr>
      <vt:lpstr>Applying what we have learned…</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Bradley</dc:creator>
  <cp:lastModifiedBy>Reeve-Larham, Carin L.</cp:lastModifiedBy>
  <cp:revision>480</cp:revision>
  <cp:lastPrinted>2016-11-03T18:07:25Z</cp:lastPrinted>
  <dcterms:created xsi:type="dcterms:W3CDTF">2012-09-09T23:00:38Z</dcterms:created>
  <dcterms:modified xsi:type="dcterms:W3CDTF">2016-11-03T19:40:34Z</dcterms:modified>
</cp:coreProperties>
</file>